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98" r:id="rId2"/>
    <p:sldId id="778" r:id="rId3"/>
    <p:sldId id="775" r:id="rId4"/>
    <p:sldId id="1323" r:id="rId5"/>
    <p:sldId id="1308" r:id="rId6"/>
    <p:sldId id="1309" r:id="rId7"/>
    <p:sldId id="1310" r:id="rId8"/>
    <p:sldId id="1319" r:id="rId9"/>
    <p:sldId id="1307" r:id="rId10"/>
    <p:sldId id="1313" r:id="rId11"/>
    <p:sldId id="1315" r:id="rId12"/>
    <p:sldId id="1314" r:id="rId13"/>
    <p:sldId id="1316" r:id="rId14"/>
    <p:sldId id="1317" r:id="rId15"/>
    <p:sldId id="1318" r:id="rId16"/>
    <p:sldId id="1320" r:id="rId17"/>
    <p:sldId id="1321" r:id="rId18"/>
    <p:sldId id="1322" r:id="rId19"/>
    <p:sldId id="1324" r:id="rId20"/>
    <p:sldId id="369" r:id="rId21"/>
    <p:sldId id="277" r:id="rId22"/>
    <p:sldId id="278" r:id="rId23"/>
    <p:sldId id="368" r:id="rId24"/>
    <p:sldId id="1326" r:id="rId25"/>
    <p:sldId id="1325" r:id="rId26"/>
    <p:sldId id="1327" r:id="rId27"/>
    <p:sldId id="1328" r:id="rId28"/>
    <p:sldId id="1329" r:id="rId29"/>
    <p:sldId id="1330" r:id="rId30"/>
    <p:sldId id="1331" r:id="rId31"/>
    <p:sldId id="1339" r:id="rId32"/>
    <p:sldId id="1332" r:id="rId33"/>
    <p:sldId id="1333" r:id="rId34"/>
    <p:sldId id="1334" r:id="rId35"/>
    <p:sldId id="1335" r:id="rId36"/>
    <p:sldId id="1336" r:id="rId37"/>
    <p:sldId id="1337" r:id="rId38"/>
    <p:sldId id="1338" r:id="rId39"/>
    <p:sldId id="1340" r:id="rId40"/>
    <p:sldId id="1341" r:id="rId41"/>
    <p:sldId id="1342" r:id="rId42"/>
    <p:sldId id="1344" r:id="rId43"/>
    <p:sldId id="1343" r:id="rId44"/>
    <p:sldId id="1345" r:id="rId45"/>
    <p:sldId id="1346" r:id="rId46"/>
    <p:sldId id="1347" r:id="rId47"/>
    <p:sldId id="1348" r:id="rId48"/>
    <p:sldId id="1349" r:id="rId49"/>
    <p:sldId id="1350" r:id="rId50"/>
    <p:sldId id="1351" r:id="rId51"/>
    <p:sldId id="1352" r:id="rId52"/>
    <p:sldId id="1353" r:id="rId53"/>
    <p:sldId id="1356" r:id="rId54"/>
    <p:sldId id="1357" r:id="rId55"/>
    <p:sldId id="1355" r:id="rId56"/>
    <p:sldId id="1358" r:id="rId57"/>
    <p:sldId id="1359" r:id="rId58"/>
    <p:sldId id="1360" r:id="rId59"/>
    <p:sldId id="1361" r:id="rId60"/>
    <p:sldId id="1362" r:id="rId61"/>
    <p:sldId id="1363" r:id="rId62"/>
    <p:sldId id="13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F6CFD-D60C-4A03-B46F-CA4196C5C16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146DB08-DAF3-4C01-B49F-8267B498F16F}">
      <dgm:prSet phldrT="[Text]"/>
      <dgm:spPr/>
      <dgm:t>
        <a:bodyPr/>
        <a:lstStyle/>
        <a:p>
          <a:r>
            <a:rPr lang="en-US" dirty="0"/>
            <a:t>Parametric</a:t>
          </a:r>
          <a:endParaRPr lang="en-IN" dirty="0"/>
        </a:p>
      </dgm:t>
    </dgm:pt>
    <dgm:pt modelId="{70496849-73E9-4DCD-BAA5-1BDA0BBCBD70}" type="parTrans" cxnId="{F547681B-4A0E-4E60-AB1D-6F07C7DDDBAD}">
      <dgm:prSet/>
      <dgm:spPr/>
      <dgm:t>
        <a:bodyPr/>
        <a:lstStyle/>
        <a:p>
          <a:endParaRPr lang="en-IN"/>
        </a:p>
      </dgm:t>
    </dgm:pt>
    <dgm:pt modelId="{49727694-5816-4903-BA54-E4F2F63D7591}" type="sibTrans" cxnId="{F547681B-4A0E-4E60-AB1D-6F07C7DDDBAD}">
      <dgm:prSet/>
      <dgm:spPr/>
      <dgm:t>
        <a:bodyPr/>
        <a:lstStyle/>
        <a:p>
          <a:endParaRPr lang="en-IN"/>
        </a:p>
      </dgm:t>
    </dgm:pt>
    <dgm:pt modelId="{0309F64D-A651-4DDB-AF04-E81DF24DFB56}">
      <dgm:prSet phldrT="[Text]" custT="1"/>
      <dgm:spPr/>
      <dgm:t>
        <a:bodyPr/>
        <a:lstStyle/>
        <a:p>
          <a:r>
            <a:rPr lang="en-US" sz="2000" dirty="0"/>
            <a:t>Univariate Outliers</a:t>
          </a:r>
          <a:endParaRPr lang="en-IN" sz="2000" dirty="0"/>
        </a:p>
      </dgm:t>
    </dgm:pt>
    <dgm:pt modelId="{585F118D-0DE3-4623-A797-061010497B75}" type="parTrans" cxnId="{3CE3CEF1-F39E-4D71-90B7-B9579180B49E}">
      <dgm:prSet/>
      <dgm:spPr/>
      <dgm:t>
        <a:bodyPr/>
        <a:lstStyle/>
        <a:p>
          <a:endParaRPr lang="en-IN"/>
        </a:p>
      </dgm:t>
    </dgm:pt>
    <dgm:pt modelId="{8A8024D5-2E8C-406A-AC8D-4471F7876D4E}" type="sibTrans" cxnId="{3CE3CEF1-F39E-4D71-90B7-B9579180B49E}">
      <dgm:prSet/>
      <dgm:spPr/>
      <dgm:t>
        <a:bodyPr/>
        <a:lstStyle/>
        <a:p>
          <a:endParaRPr lang="en-IN"/>
        </a:p>
      </dgm:t>
    </dgm:pt>
    <dgm:pt modelId="{47CE6876-6190-4B90-95F5-D305DA9B0334}">
      <dgm:prSet phldrT="[Text]" custT="1"/>
      <dgm:spPr/>
      <dgm:t>
        <a:bodyPr/>
        <a:lstStyle/>
        <a:p>
          <a:r>
            <a:rPr lang="en-US" sz="2000" dirty="0"/>
            <a:t>Multivariate Outliers</a:t>
          </a:r>
          <a:endParaRPr lang="en-IN" sz="2000" dirty="0"/>
        </a:p>
      </dgm:t>
    </dgm:pt>
    <dgm:pt modelId="{B0F495B4-615A-4B63-816E-CD2977F5C12C}" type="parTrans" cxnId="{34A110F4-B00A-4A5F-BD09-D2A677DC2C1B}">
      <dgm:prSet/>
      <dgm:spPr/>
      <dgm:t>
        <a:bodyPr/>
        <a:lstStyle/>
        <a:p>
          <a:endParaRPr lang="en-IN"/>
        </a:p>
      </dgm:t>
    </dgm:pt>
    <dgm:pt modelId="{AF33FD97-164C-4702-A6C3-78148A417D28}" type="sibTrans" cxnId="{34A110F4-B00A-4A5F-BD09-D2A677DC2C1B}">
      <dgm:prSet/>
      <dgm:spPr/>
      <dgm:t>
        <a:bodyPr/>
        <a:lstStyle/>
        <a:p>
          <a:endParaRPr lang="en-IN"/>
        </a:p>
      </dgm:t>
    </dgm:pt>
    <dgm:pt modelId="{90EAB798-13D8-4953-9810-A78FC7164C35}">
      <dgm:prSet phldrT="[Text]"/>
      <dgm:spPr/>
      <dgm:t>
        <a:bodyPr/>
        <a:lstStyle/>
        <a:p>
          <a:r>
            <a:rPr lang="en-US" dirty="0"/>
            <a:t>Non-Parametric</a:t>
          </a:r>
          <a:endParaRPr lang="en-IN" dirty="0"/>
        </a:p>
      </dgm:t>
    </dgm:pt>
    <dgm:pt modelId="{DAAE0B50-377E-45FC-A6A9-924771183FAC}" type="parTrans" cxnId="{8D269304-C8AF-4219-A0DA-DE0B6E1D0823}">
      <dgm:prSet/>
      <dgm:spPr/>
      <dgm:t>
        <a:bodyPr/>
        <a:lstStyle/>
        <a:p>
          <a:endParaRPr lang="en-IN"/>
        </a:p>
      </dgm:t>
    </dgm:pt>
    <dgm:pt modelId="{B20506B4-3884-45E8-9A6F-1239F9469B32}" type="sibTrans" cxnId="{8D269304-C8AF-4219-A0DA-DE0B6E1D0823}">
      <dgm:prSet/>
      <dgm:spPr/>
      <dgm:t>
        <a:bodyPr/>
        <a:lstStyle/>
        <a:p>
          <a:endParaRPr lang="en-IN"/>
        </a:p>
      </dgm:t>
    </dgm:pt>
    <dgm:pt modelId="{FC5A6E98-165C-4358-A92C-B8B1DF1A0C7E}">
      <dgm:prSet phldrT="[Text]" custT="1"/>
      <dgm:spPr/>
      <dgm:t>
        <a:bodyPr/>
        <a:lstStyle/>
        <a:p>
          <a:r>
            <a:rPr lang="en-US" sz="2000" dirty="0"/>
            <a:t>Histogram</a:t>
          </a:r>
          <a:endParaRPr lang="en-IN" sz="2000" dirty="0"/>
        </a:p>
      </dgm:t>
    </dgm:pt>
    <dgm:pt modelId="{2E14505B-8DC8-4479-A499-DB25A0D0489D}" type="parTrans" cxnId="{946D6268-9B1A-4813-9940-CF4E05F8B0AF}">
      <dgm:prSet/>
      <dgm:spPr/>
      <dgm:t>
        <a:bodyPr/>
        <a:lstStyle/>
        <a:p>
          <a:endParaRPr lang="en-IN"/>
        </a:p>
      </dgm:t>
    </dgm:pt>
    <dgm:pt modelId="{53E56FF6-97A8-4410-B4DE-3289F431010F}" type="sibTrans" cxnId="{946D6268-9B1A-4813-9940-CF4E05F8B0AF}">
      <dgm:prSet/>
      <dgm:spPr/>
      <dgm:t>
        <a:bodyPr/>
        <a:lstStyle/>
        <a:p>
          <a:endParaRPr lang="en-IN"/>
        </a:p>
      </dgm:t>
    </dgm:pt>
    <dgm:pt modelId="{2B8F56A5-7967-473B-B808-ED7D3F7F822D}">
      <dgm:prSet phldrT="[Text]" custT="1"/>
      <dgm:spPr/>
      <dgm:t>
        <a:bodyPr/>
        <a:lstStyle/>
        <a:p>
          <a:r>
            <a:rPr lang="en-US" sz="2000" dirty="0"/>
            <a:t>Maximum Likelihood Method</a:t>
          </a:r>
          <a:endParaRPr lang="en-IN" sz="2000" dirty="0"/>
        </a:p>
      </dgm:t>
    </dgm:pt>
    <dgm:pt modelId="{85B1CC0F-0DA1-423D-8342-5AD32BB02366}" type="parTrans" cxnId="{96358862-A13B-437F-B377-F75CA917E821}">
      <dgm:prSet/>
      <dgm:spPr/>
      <dgm:t>
        <a:bodyPr/>
        <a:lstStyle/>
        <a:p>
          <a:endParaRPr lang="en-IN"/>
        </a:p>
      </dgm:t>
    </dgm:pt>
    <dgm:pt modelId="{198D6238-77B6-49DF-9C4A-FA1BF45AF8BF}" type="sibTrans" cxnId="{96358862-A13B-437F-B377-F75CA917E821}">
      <dgm:prSet/>
      <dgm:spPr/>
      <dgm:t>
        <a:bodyPr/>
        <a:lstStyle/>
        <a:p>
          <a:endParaRPr lang="en-IN"/>
        </a:p>
      </dgm:t>
    </dgm:pt>
    <dgm:pt modelId="{51BDCA58-C9F9-4432-A2C9-65FB0BFD7545}">
      <dgm:prSet phldrT="[Text]" custT="1"/>
      <dgm:spPr/>
      <dgm:t>
        <a:bodyPr/>
        <a:lstStyle/>
        <a:p>
          <a:r>
            <a:rPr lang="en-US" sz="2000" dirty="0"/>
            <a:t>Grubb’s Test</a:t>
          </a:r>
          <a:endParaRPr lang="en-IN" sz="2000" dirty="0"/>
        </a:p>
      </dgm:t>
    </dgm:pt>
    <dgm:pt modelId="{3B58883B-1B5A-425A-99EE-B3560C096990}" type="parTrans" cxnId="{BEDB2D59-51FE-45F1-9040-09ED3772CB11}">
      <dgm:prSet/>
      <dgm:spPr/>
      <dgm:t>
        <a:bodyPr/>
        <a:lstStyle/>
        <a:p>
          <a:endParaRPr lang="en-IN"/>
        </a:p>
      </dgm:t>
    </dgm:pt>
    <dgm:pt modelId="{EC82C78B-AC62-448E-B6E5-E07FB050383C}" type="sibTrans" cxnId="{BEDB2D59-51FE-45F1-9040-09ED3772CB11}">
      <dgm:prSet/>
      <dgm:spPr/>
      <dgm:t>
        <a:bodyPr/>
        <a:lstStyle/>
        <a:p>
          <a:endParaRPr lang="en-IN"/>
        </a:p>
      </dgm:t>
    </dgm:pt>
    <dgm:pt modelId="{6DA65826-CA35-44BD-8C07-6D0AEE5038F5}">
      <dgm:prSet phldrT="[Text]" custT="1"/>
      <dgm:spPr/>
      <dgm:t>
        <a:bodyPr/>
        <a:lstStyle/>
        <a:p>
          <a:r>
            <a:rPr lang="en-US" sz="2000" dirty="0"/>
            <a:t>Using </a:t>
          </a:r>
          <a:r>
            <a:rPr lang="en-US" sz="2000" dirty="0" err="1"/>
            <a:t>Mahalanobis</a:t>
          </a:r>
          <a:r>
            <a:rPr lang="en-US" sz="2000" dirty="0"/>
            <a:t> Distance</a:t>
          </a:r>
          <a:endParaRPr lang="en-IN" sz="2000" dirty="0"/>
        </a:p>
      </dgm:t>
    </dgm:pt>
    <dgm:pt modelId="{1285B197-6482-4B70-BCCE-6666E9D7CEA6}" type="parTrans" cxnId="{C8A571BB-8F05-48DD-905C-05FF60F604E5}">
      <dgm:prSet/>
      <dgm:spPr/>
      <dgm:t>
        <a:bodyPr/>
        <a:lstStyle/>
        <a:p>
          <a:endParaRPr lang="en-IN"/>
        </a:p>
      </dgm:t>
    </dgm:pt>
    <dgm:pt modelId="{DF9E08CA-1EDC-45B1-A56F-CFE2F53DD9CE}" type="sibTrans" cxnId="{C8A571BB-8F05-48DD-905C-05FF60F604E5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AEE7D3F-2EF1-4CD2-98C8-193F9D1AE06B}">
          <dgm:prSet phldrT="[Text]" custT="1"/>
          <dgm:spPr/>
          <dgm:t>
            <a:bodyPr/>
            <a:lstStyle/>
            <a:p>
              <a:r>
                <a:rPr lang="en-IN" sz="2000" dirty="0"/>
                <a:t>Using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</m:e>
                    <m: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lang="en-US" sz="20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000" dirty="0"/>
                <a:t>Distance</a:t>
              </a:r>
            </a:p>
          </dgm:t>
        </dgm:pt>
      </mc:Choice>
      <mc:Fallback xmlns="">
        <dgm:pt modelId="{FAEE7D3F-2EF1-4CD2-98C8-193F9D1AE06B}">
          <dgm:prSet phldrT="[Text]" custT="1"/>
          <dgm:spPr/>
          <dgm:t>
            <a:bodyPr/>
            <a:lstStyle/>
            <a:p>
              <a:r>
                <a:rPr lang="en-IN" sz="2000" dirty="0"/>
                <a:t>Using </a:t>
              </a:r>
              <a:r>
                <a:rPr lang="en-US" sz="2000" b="0" i="0">
                  <a:latin typeface="Cambria Math" panose="02040503050406030204" pitchFamily="18" charset="0"/>
                </a:rPr>
                <a:t>𝜒^2  </a:t>
              </a:r>
              <a:r>
                <a:rPr lang="en-IN" sz="2000" dirty="0"/>
                <a:t>Distance</a:t>
              </a:r>
            </a:p>
          </dgm:t>
        </dgm:pt>
      </mc:Fallback>
    </mc:AlternateContent>
    <dgm:pt modelId="{F7166DD5-296A-4129-8102-99A9F758998A}" type="parTrans" cxnId="{A303C673-D760-47F8-9CD5-89BF544EF02B}">
      <dgm:prSet/>
      <dgm:spPr/>
      <dgm:t>
        <a:bodyPr/>
        <a:lstStyle/>
        <a:p>
          <a:endParaRPr lang="en-IN"/>
        </a:p>
      </dgm:t>
    </dgm:pt>
    <dgm:pt modelId="{8D46027E-AC6D-42CD-A5F0-74AA3765A081}" type="sibTrans" cxnId="{A303C673-D760-47F8-9CD5-89BF544EF02B}">
      <dgm:prSet/>
      <dgm:spPr/>
      <dgm:t>
        <a:bodyPr/>
        <a:lstStyle/>
        <a:p>
          <a:endParaRPr lang="en-IN"/>
        </a:p>
      </dgm:t>
    </dgm:pt>
    <dgm:pt modelId="{540E0A30-1183-4208-AA7A-020627D99300}">
      <dgm:prSet phldrT="[Text]" custT="1"/>
      <dgm:spPr/>
      <dgm:t>
        <a:bodyPr/>
        <a:lstStyle/>
        <a:p>
          <a:r>
            <a:rPr lang="en-US" sz="2000" dirty="0"/>
            <a:t>Mixture of Parametric Distributions</a:t>
          </a:r>
          <a:endParaRPr lang="en-IN" sz="2000" dirty="0"/>
        </a:p>
      </dgm:t>
    </dgm:pt>
    <dgm:pt modelId="{B7963035-348F-4D21-97C4-45B7940528F9}" type="parTrans" cxnId="{6BB0B57B-86A8-498C-8718-7C3CA9DE118D}">
      <dgm:prSet/>
      <dgm:spPr/>
      <dgm:t>
        <a:bodyPr/>
        <a:lstStyle/>
        <a:p>
          <a:endParaRPr lang="en-IN"/>
        </a:p>
      </dgm:t>
    </dgm:pt>
    <dgm:pt modelId="{26D7E59D-04D4-400C-850C-95ADADFA0387}" type="sibTrans" cxnId="{6BB0B57B-86A8-498C-8718-7C3CA9DE118D}">
      <dgm:prSet/>
      <dgm:spPr/>
      <dgm:t>
        <a:bodyPr/>
        <a:lstStyle/>
        <a:p>
          <a:endParaRPr lang="en-IN"/>
        </a:p>
      </dgm:t>
    </dgm:pt>
    <dgm:pt modelId="{0A1639CD-11D1-4F8E-A8D0-D259726A187D}">
      <dgm:prSet phldrT="[Text]" custT="1"/>
      <dgm:spPr/>
      <dgm:t>
        <a:bodyPr/>
        <a:lstStyle/>
        <a:p>
          <a:r>
            <a:rPr lang="en-US" sz="2000" dirty="0"/>
            <a:t>Multiple Parametric Distributions</a:t>
          </a:r>
          <a:endParaRPr lang="en-IN" sz="2000" dirty="0"/>
        </a:p>
      </dgm:t>
    </dgm:pt>
    <dgm:pt modelId="{FA785E8C-819B-402C-9A0B-933FB801CE95}" type="parTrans" cxnId="{3FFB6886-320D-422C-BDA9-EE23E43FACF0}">
      <dgm:prSet/>
      <dgm:spPr/>
      <dgm:t>
        <a:bodyPr/>
        <a:lstStyle/>
        <a:p>
          <a:endParaRPr lang="en-IN"/>
        </a:p>
      </dgm:t>
    </dgm:pt>
    <dgm:pt modelId="{D85D38A7-778E-4B2B-941A-F5773CEF8FE3}" type="sibTrans" cxnId="{3FFB6886-320D-422C-BDA9-EE23E43FACF0}">
      <dgm:prSet/>
      <dgm:spPr/>
      <dgm:t>
        <a:bodyPr/>
        <a:lstStyle/>
        <a:p>
          <a:endParaRPr lang="en-IN"/>
        </a:p>
      </dgm:t>
    </dgm:pt>
    <dgm:pt modelId="{937B6FB3-570C-46DB-AACF-32C4C4ACEF44}">
      <dgm:prSet phldrT="[Text]" custT="1"/>
      <dgm:spPr/>
      <dgm:t>
        <a:bodyPr/>
        <a:lstStyle/>
        <a:p>
          <a:r>
            <a:rPr lang="en-US" sz="2000" dirty="0"/>
            <a:t>Multiple Clusters</a:t>
          </a:r>
          <a:endParaRPr lang="en-IN" sz="2000" dirty="0"/>
        </a:p>
      </dgm:t>
    </dgm:pt>
    <dgm:pt modelId="{E5E7033C-C85E-4718-BD51-E470BC45760D}" type="parTrans" cxnId="{80D177D0-5DF9-45A2-A233-63AB2A12E734}">
      <dgm:prSet/>
      <dgm:spPr/>
      <dgm:t>
        <a:bodyPr/>
        <a:lstStyle/>
        <a:p>
          <a:endParaRPr lang="en-IN"/>
        </a:p>
      </dgm:t>
    </dgm:pt>
    <dgm:pt modelId="{81D02163-7770-4B6C-AF26-3A221327F0D1}" type="sibTrans" cxnId="{80D177D0-5DF9-45A2-A233-63AB2A12E734}">
      <dgm:prSet/>
      <dgm:spPr/>
      <dgm:t>
        <a:bodyPr/>
        <a:lstStyle/>
        <a:p>
          <a:endParaRPr lang="en-IN"/>
        </a:p>
      </dgm:t>
    </dgm:pt>
    <dgm:pt modelId="{10E2BEF0-BEA9-40B9-A454-59C915C6D71D}" type="pres">
      <dgm:prSet presAssocID="{6A6F6CFD-D60C-4A03-B46F-CA4196C5C16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C9409D-EB05-4136-A4A2-EF9EE5DCAE51}" type="pres">
      <dgm:prSet presAssocID="{C146DB08-DAF3-4C01-B49F-8267B498F16F}" presName="root" presStyleCnt="0"/>
      <dgm:spPr/>
    </dgm:pt>
    <dgm:pt modelId="{DB80CD82-3496-4D34-ACCD-FF1D77B296F8}" type="pres">
      <dgm:prSet presAssocID="{C146DB08-DAF3-4C01-B49F-8267B498F16F}" presName="rootComposite" presStyleCnt="0"/>
      <dgm:spPr/>
    </dgm:pt>
    <dgm:pt modelId="{9D1109C8-BEBD-4C58-84BF-D28E24BB135C}" type="pres">
      <dgm:prSet presAssocID="{C146DB08-DAF3-4C01-B49F-8267B498F16F}" presName="rootText" presStyleLbl="node1" presStyleIdx="0" presStyleCnt="2"/>
      <dgm:spPr/>
    </dgm:pt>
    <dgm:pt modelId="{28A68FF1-9138-464D-B390-324DFC81D3DC}" type="pres">
      <dgm:prSet presAssocID="{C146DB08-DAF3-4C01-B49F-8267B498F16F}" presName="rootConnector" presStyleLbl="node1" presStyleIdx="0" presStyleCnt="2"/>
      <dgm:spPr/>
    </dgm:pt>
    <dgm:pt modelId="{9ECF4142-6617-4A00-9219-F8BD4AEE29BC}" type="pres">
      <dgm:prSet presAssocID="{C146DB08-DAF3-4C01-B49F-8267B498F16F}" presName="childShape" presStyleCnt="0"/>
      <dgm:spPr/>
    </dgm:pt>
    <dgm:pt modelId="{8745E611-1941-4956-8865-1EE507C07BA3}" type="pres">
      <dgm:prSet presAssocID="{585F118D-0DE3-4623-A797-061010497B75}" presName="Name13" presStyleLbl="parChTrans1D2" presStyleIdx="0" presStyleCnt="4"/>
      <dgm:spPr/>
    </dgm:pt>
    <dgm:pt modelId="{70ED909D-A25A-43D2-8A02-1D072093FB1F}" type="pres">
      <dgm:prSet presAssocID="{0309F64D-A651-4DDB-AF04-E81DF24DFB56}" presName="childText" presStyleLbl="bgAcc1" presStyleIdx="0" presStyleCnt="4" custScaleX="177764" custScaleY="90909">
        <dgm:presLayoutVars>
          <dgm:bulletEnabled val="1"/>
        </dgm:presLayoutVars>
      </dgm:prSet>
      <dgm:spPr/>
    </dgm:pt>
    <dgm:pt modelId="{C5FFE635-7CB6-400A-8A3A-C9C910AB0AEC}" type="pres">
      <dgm:prSet presAssocID="{B0F495B4-615A-4B63-816E-CD2977F5C12C}" presName="Name13" presStyleLbl="parChTrans1D2" presStyleIdx="1" presStyleCnt="4"/>
      <dgm:spPr/>
    </dgm:pt>
    <dgm:pt modelId="{734C0088-5EB2-46D4-900E-40E63FC6D88F}" type="pres">
      <dgm:prSet presAssocID="{47CE6876-6190-4B90-95F5-D305DA9B0334}" presName="childText" presStyleLbl="bgAcc1" presStyleIdx="1" presStyleCnt="4" custScaleX="177764" custScaleY="90909">
        <dgm:presLayoutVars>
          <dgm:bulletEnabled val="1"/>
        </dgm:presLayoutVars>
      </dgm:prSet>
      <dgm:spPr/>
    </dgm:pt>
    <dgm:pt modelId="{8ADA54AE-5EAF-41FB-9343-D3AD844D15AE}" type="pres">
      <dgm:prSet presAssocID="{B7963035-348F-4D21-97C4-45B7940528F9}" presName="Name13" presStyleLbl="parChTrans1D2" presStyleIdx="2" presStyleCnt="4"/>
      <dgm:spPr/>
    </dgm:pt>
    <dgm:pt modelId="{19E04864-2902-422D-821C-146C9A555794}" type="pres">
      <dgm:prSet presAssocID="{540E0A30-1183-4208-AA7A-020627D99300}" presName="childText" presStyleLbl="bgAcc1" presStyleIdx="2" presStyleCnt="4" custScaleX="177764" custScaleY="90909">
        <dgm:presLayoutVars>
          <dgm:bulletEnabled val="1"/>
        </dgm:presLayoutVars>
      </dgm:prSet>
      <dgm:spPr/>
    </dgm:pt>
    <dgm:pt modelId="{FBAE2BC4-4C91-4F79-B1CB-DCE61257D446}" type="pres">
      <dgm:prSet presAssocID="{90EAB798-13D8-4953-9810-A78FC7164C35}" presName="root" presStyleCnt="0"/>
      <dgm:spPr/>
    </dgm:pt>
    <dgm:pt modelId="{534716E4-4802-470D-B661-03C701FF69E9}" type="pres">
      <dgm:prSet presAssocID="{90EAB798-13D8-4953-9810-A78FC7164C35}" presName="rootComposite" presStyleCnt="0"/>
      <dgm:spPr/>
    </dgm:pt>
    <dgm:pt modelId="{14F0172E-2877-42EF-9110-270E2B717073}" type="pres">
      <dgm:prSet presAssocID="{90EAB798-13D8-4953-9810-A78FC7164C35}" presName="rootText" presStyleLbl="node1" presStyleIdx="1" presStyleCnt="2"/>
      <dgm:spPr/>
    </dgm:pt>
    <dgm:pt modelId="{C1D14D98-0949-4BF3-9996-A469DF3D3251}" type="pres">
      <dgm:prSet presAssocID="{90EAB798-13D8-4953-9810-A78FC7164C35}" presName="rootConnector" presStyleLbl="node1" presStyleIdx="1" presStyleCnt="2"/>
      <dgm:spPr/>
    </dgm:pt>
    <dgm:pt modelId="{1099BDA1-040E-42C3-AF89-28ABA294B985}" type="pres">
      <dgm:prSet presAssocID="{90EAB798-13D8-4953-9810-A78FC7164C35}" presName="childShape" presStyleCnt="0"/>
      <dgm:spPr/>
    </dgm:pt>
    <dgm:pt modelId="{BEE4DBF7-05C0-4FC9-9325-781E56E15C81}" type="pres">
      <dgm:prSet presAssocID="{2E14505B-8DC8-4479-A499-DB25A0D0489D}" presName="Name13" presStyleLbl="parChTrans1D2" presStyleIdx="3" presStyleCnt="4"/>
      <dgm:spPr/>
    </dgm:pt>
    <dgm:pt modelId="{2BA3A676-5B08-4876-BE7E-0262A27D434A}" type="pres">
      <dgm:prSet presAssocID="{FC5A6E98-165C-4358-A92C-B8B1DF1A0C7E}" presName="childText" presStyleLbl="bgAcc1" presStyleIdx="3" presStyleCnt="4" custScaleX="177764">
        <dgm:presLayoutVars>
          <dgm:bulletEnabled val="1"/>
        </dgm:presLayoutVars>
      </dgm:prSet>
      <dgm:spPr/>
    </dgm:pt>
  </dgm:ptLst>
  <dgm:cxnLst>
    <dgm:cxn modelId="{0161BD02-8805-4CAE-B6B8-3B419B152F19}" type="presOf" srcId="{C146DB08-DAF3-4C01-B49F-8267B498F16F}" destId="{28A68FF1-9138-464D-B390-324DFC81D3DC}" srcOrd="1" destOrd="0" presId="urn:microsoft.com/office/officeart/2005/8/layout/hierarchy3"/>
    <dgm:cxn modelId="{D8D45504-8EF5-4C2D-8160-535DB16EB0E4}" type="presOf" srcId="{B7963035-348F-4D21-97C4-45B7940528F9}" destId="{8ADA54AE-5EAF-41FB-9343-D3AD844D15AE}" srcOrd="0" destOrd="0" presId="urn:microsoft.com/office/officeart/2005/8/layout/hierarchy3"/>
    <dgm:cxn modelId="{8D269304-C8AF-4219-A0DA-DE0B6E1D0823}" srcId="{6A6F6CFD-D60C-4A03-B46F-CA4196C5C16F}" destId="{90EAB798-13D8-4953-9810-A78FC7164C35}" srcOrd="1" destOrd="0" parTransId="{DAAE0B50-377E-45FC-A6A9-924771183FAC}" sibTransId="{B20506B4-3884-45E8-9A6F-1239F9469B32}"/>
    <dgm:cxn modelId="{0E7C2A07-1BE8-4791-8333-8C688B828AC6}" type="presOf" srcId="{90EAB798-13D8-4953-9810-A78FC7164C35}" destId="{14F0172E-2877-42EF-9110-270E2B717073}" srcOrd="0" destOrd="0" presId="urn:microsoft.com/office/officeart/2005/8/layout/hierarchy3"/>
    <dgm:cxn modelId="{B66C4409-5AAB-4582-887A-081E6906208A}" type="presOf" srcId="{585F118D-0DE3-4623-A797-061010497B75}" destId="{8745E611-1941-4956-8865-1EE507C07BA3}" srcOrd="0" destOrd="0" presId="urn:microsoft.com/office/officeart/2005/8/layout/hierarchy3"/>
    <dgm:cxn modelId="{862D5E16-C441-43CE-A8C7-00BE711ECC0D}" type="presOf" srcId="{FC5A6E98-165C-4358-A92C-B8B1DF1A0C7E}" destId="{2BA3A676-5B08-4876-BE7E-0262A27D434A}" srcOrd="0" destOrd="0" presId="urn:microsoft.com/office/officeart/2005/8/layout/hierarchy3"/>
    <dgm:cxn modelId="{AE594317-EBA3-41C2-934E-49F59E30537F}" type="presOf" srcId="{51BDCA58-C9F9-4432-A2C9-65FB0BFD7545}" destId="{70ED909D-A25A-43D2-8A02-1D072093FB1F}" srcOrd="0" destOrd="2" presId="urn:microsoft.com/office/officeart/2005/8/layout/hierarchy3"/>
    <dgm:cxn modelId="{13AD2718-4FDA-40DF-B400-30F546A1A3C4}" type="presOf" srcId="{0A1639CD-11D1-4F8E-A8D0-D259726A187D}" destId="{19E04864-2902-422D-821C-146C9A555794}" srcOrd="0" destOrd="1" presId="urn:microsoft.com/office/officeart/2005/8/layout/hierarchy3"/>
    <dgm:cxn modelId="{F547681B-4A0E-4E60-AB1D-6F07C7DDDBAD}" srcId="{6A6F6CFD-D60C-4A03-B46F-CA4196C5C16F}" destId="{C146DB08-DAF3-4C01-B49F-8267B498F16F}" srcOrd="0" destOrd="0" parTransId="{70496849-73E9-4DCD-BAA5-1BDA0BBCBD70}" sibTransId="{49727694-5816-4903-BA54-E4F2F63D7591}"/>
    <dgm:cxn modelId="{99F86C1C-2E3A-4AD2-8BEA-355F37B83A87}" type="presOf" srcId="{540E0A30-1183-4208-AA7A-020627D99300}" destId="{19E04864-2902-422D-821C-146C9A555794}" srcOrd="0" destOrd="0" presId="urn:microsoft.com/office/officeart/2005/8/layout/hierarchy3"/>
    <dgm:cxn modelId="{53709B21-1D01-472F-8C4A-8028D689DD46}" type="presOf" srcId="{6A6F6CFD-D60C-4A03-B46F-CA4196C5C16F}" destId="{10E2BEF0-BEA9-40B9-A454-59C915C6D71D}" srcOrd="0" destOrd="0" presId="urn:microsoft.com/office/officeart/2005/8/layout/hierarchy3"/>
    <dgm:cxn modelId="{96358862-A13B-437F-B377-F75CA917E821}" srcId="{0309F64D-A651-4DDB-AF04-E81DF24DFB56}" destId="{2B8F56A5-7967-473B-B808-ED7D3F7F822D}" srcOrd="0" destOrd="0" parTransId="{85B1CC0F-0DA1-423D-8342-5AD32BB02366}" sibTransId="{198D6238-77B6-49DF-9C4A-FA1BF45AF8BF}"/>
    <dgm:cxn modelId="{16563C67-86C1-46CB-BEB8-0E73F2A42FCD}" type="presOf" srcId="{B0F495B4-615A-4B63-816E-CD2977F5C12C}" destId="{C5FFE635-7CB6-400A-8A3A-C9C910AB0AEC}" srcOrd="0" destOrd="0" presId="urn:microsoft.com/office/officeart/2005/8/layout/hierarchy3"/>
    <dgm:cxn modelId="{946D6268-9B1A-4813-9940-CF4E05F8B0AF}" srcId="{90EAB798-13D8-4953-9810-A78FC7164C35}" destId="{FC5A6E98-165C-4358-A92C-B8B1DF1A0C7E}" srcOrd="0" destOrd="0" parTransId="{2E14505B-8DC8-4479-A499-DB25A0D0489D}" sibTransId="{53E56FF6-97A8-4410-B4DE-3289F431010F}"/>
    <dgm:cxn modelId="{6F89124C-E8EB-48D9-84AD-78FC4723A146}" type="presOf" srcId="{C146DB08-DAF3-4C01-B49F-8267B498F16F}" destId="{9D1109C8-BEBD-4C58-84BF-D28E24BB135C}" srcOrd="0" destOrd="0" presId="urn:microsoft.com/office/officeart/2005/8/layout/hierarchy3"/>
    <dgm:cxn modelId="{E2D7304D-126E-4427-9FBE-DC069131B373}" type="presOf" srcId="{47CE6876-6190-4B90-95F5-D305DA9B0334}" destId="{734C0088-5EB2-46D4-900E-40E63FC6D88F}" srcOrd="0" destOrd="0" presId="urn:microsoft.com/office/officeart/2005/8/layout/hierarchy3"/>
    <dgm:cxn modelId="{A303C673-D760-47F8-9CD5-89BF544EF02B}" srcId="{47CE6876-6190-4B90-95F5-D305DA9B0334}" destId="{FAEE7D3F-2EF1-4CD2-98C8-193F9D1AE06B}" srcOrd="1" destOrd="0" parTransId="{F7166DD5-296A-4129-8102-99A9F758998A}" sibTransId="{8D46027E-AC6D-42CD-A5F0-74AA3765A081}"/>
    <dgm:cxn modelId="{0D4E7355-AFD7-4966-A0B3-C1AD97CDE5F8}" type="presOf" srcId="{2B8F56A5-7967-473B-B808-ED7D3F7F822D}" destId="{70ED909D-A25A-43D2-8A02-1D072093FB1F}" srcOrd="0" destOrd="1" presId="urn:microsoft.com/office/officeart/2005/8/layout/hierarchy3"/>
    <dgm:cxn modelId="{6935BA57-C25B-4A4A-A02F-C93B4007C9D3}" type="presOf" srcId="{90EAB798-13D8-4953-9810-A78FC7164C35}" destId="{C1D14D98-0949-4BF3-9996-A469DF3D3251}" srcOrd="1" destOrd="0" presId="urn:microsoft.com/office/officeart/2005/8/layout/hierarchy3"/>
    <dgm:cxn modelId="{BEDB2D59-51FE-45F1-9040-09ED3772CB11}" srcId="{0309F64D-A651-4DDB-AF04-E81DF24DFB56}" destId="{51BDCA58-C9F9-4432-A2C9-65FB0BFD7545}" srcOrd="1" destOrd="0" parTransId="{3B58883B-1B5A-425A-99EE-B3560C096990}" sibTransId="{EC82C78B-AC62-448E-B6E5-E07FB050383C}"/>
    <dgm:cxn modelId="{FAA26259-C7DF-4200-8E1A-0929F3E9F1BB}" type="presOf" srcId="{0309F64D-A651-4DDB-AF04-E81DF24DFB56}" destId="{70ED909D-A25A-43D2-8A02-1D072093FB1F}" srcOrd="0" destOrd="0" presId="urn:microsoft.com/office/officeart/2005/8/layout/hierarchy3"/>
    <dgm:cxn modelId="{6BB0B57B-86A8-498C-8718-7C3CA9DE118D}" srcId="{C146DB08-DAF3-4C01-B49F-8267B498F16F}" destId="{540E0A30-1183-4208-AA7A-020627D99300}" srcOrd="2" destOrd="0" parTransId="{B7963035-348F-4D21-97C4-45B7940528F9}" sibTransId="{26D7E59D-04D4-400C-850C-95ADADFA0387}"/>
    <dgm:cxn modelId="{3FFB6886-320D-422C-BDA9-EE23E43FACF0}" srcId="{540E0A30-1183-4208-AA7A-020627D99300}" destId="{0A1639CD-11D1-4F8E-A8D0-D259726A187D}" srcOrd="0" destOrd="0" parTransId="{FA785E8C-819B-402C-9A0B-933FB801CE95}" sibTransId="{D85D38A7-778E-4B2B-941A-F5773CEF8FE3}"/>
    <dgm:cxn modelId="{C8A571BB-8F05-48DD-905C-05FF60F604E5}" srcId="{47CE6876-6190-4B90-95F5-D305DA9B0334}" destId="{6DA65826-CA35-44BD-8C07-6D0AEE5038F5}" srcOrd="0" destOrd="0" parTransId="{1285B197-6482-4B70-BCCE-6666E9D7CEA6}" sibTransId="{DF9E08CA-1EDC-45B1-A56F-CFE2F53DD9CE}"/>
    <dgm:cxn modelId="{66E0F1C9-1FC9-4FDE-A13F-A08B88D5682E}" type="presOf" srcId="{FAEE7D3F-2EF1-4CD2-98C8-193F9D1AE06B}" destId="{734C0088-5EB2-46D4-900E-40E63FC6D88F}" srcOrd="0" destOrd="2" presId="urn:microsoft.com/office/officeart/2005/8/layout/hierarchy3"/>
    <dgm:cxn modelId="{80D177D0-5DF9-45A2-A233-63AB2A12E734}" srcId="{540E0A30-1183-4208-AA7A-020627D99300}" destId="{937B6FB3-570C-46DB-AACF-32C4C4ACEF44}" srcOrd="1" destOrd="0" parTransId="{E5E7033C-C85E-4718-BD51-E470BC45760D}" sibTransId="{81D02163-7770-4B6C-AF26-3A221327F0D1}"/>
    <dgm:cxn modelId="{D7F5DEDD-9C26-4F77-AB5A-5527A741FC5C}" type="presOf" srcId="{937B6FB3-570C-46DB-AACF-32C4C4ACEF44}" destId="{19E04864-2902-422D-821C-146C9A555794}" srcOrd="0" destOrd="2" presId="urn:microsoft.com/office/officeart/2005/8/layout/hierarchy3"/>
    <dgm:cxn modelId="{AA91B1E7-DABF-445C-8E8E-866C4C134551}" type="presOf" srcId="{2E14505B-8DC8-4479-A499-DB25A0D0489D}" destId="{BEE4DBF7-05C0-4FC9-9325-781E56E15C81}" srcOrd="0" destOrd="0" presId="urn:microsoft.com/office/officeart/2005/8/layout/hierarchy3"/>
    <dgm:cxn modelId="{3CE3CEF1-F39E-4D71-90B7-B9579180B49E}" srcId="{C146DB08-DAF3-4C01-B49F-8267B498F16F}" destId="{0309F64D-A651-4DDB-AF04-E81DF24DFB56}" srcOrd="0" destOrd="0" parTransId="{585F118D-0DE3-4623-A797-061010497B75}" sibTransId="{8A8024D5-2E8C-406A-AC8D-4471F7876D4E}"/>
    <dgm:cxn modelId="{34A110F4-B00A-4A5F-BD09-D2A677DC2C1B}" srcId="{C146DB08-DAF3-4C01-B49F-8267B498F16F}" destId="{47CE6876-6190-4B90-95F5-D305DA9B0334}" srcOrd="1" destOrd="0" parTransId="{B0F495B4-615A-4B63-816E-CD2977F5C12C}" sibTransId="{AF33FD97-164C-4702-A6C3-78148A417D28}"/>
    <dgm:cxn modelId="{40AD3BFB-B695-4FDB-A7DF-55A4001011B6}" type="presOf" srcId="{6DA65826-CA35-44BD-8C07-6D0AEE5038F5}" destId="{734C0088-5EB2-46D4-900E-40E63FC6D88F}" srcOrd="0" destOrd="1" presId="urn:microsoft.com/office/officeart/2005/8/layout/hierarchy3"/>
    <dgm:cxn modelId="{13BFBAF8-C7C7-4129-8C2F-281BC34F84C7}" type="presParOf" srcId="{10E2BEF0-BEA9-40B9-A454-59C915C6D71D}" destId="{DDC9409D-EB05-4136-A4A2-EF9EE5DCAE51}" srcOrd="0" destOrd="0" presId="urn:microsoft.com/office/officeart/2005/8/layout/hierarchy3"/>
    <dgm:cxn modelId="{647A0EC0-0361-4773-A043-290FACC6ADAF}" type="presParOf" srcId="{DDC9409D-EB05-4136-A4A2-EF9EE5DCAE51}" destId="{DB80CD82-3496-4D34-ACCD-FF1D77B296F8}" srcOrd="0" destOrd="0" presId="urn:microsoft.com/office/officeart/2005/8/layout/hierarchy3"/>
    <dgm:cxn modelId="{9C2F5B41-0640-4F68-8EDB-53B25C039BA3}" type="presParOf" srcId="{DB80CD82-3496-4D34-ACCD-FF1D77B296F8}" destId="{9D1109C8-BEBD-4C58-84BF-D28E24BB135C}" srcOrd="0" destOrd="0" presId="urn:microsoft.com/office/officeart/2005/8/layout/hierarchy3"/>
    <dgm:cxn modelId="{6F9A0022-80AF-46EC-8458-87BF7C49DA13}" type="presParOf" srcId="{DB80CD82-3496-4D34-ACCD-FF1D77B296F8}" destId="{28A68FF1-9138-464D-B390-324DFC81D3DC}" srcOrd="1" destOrd="0" presId="urn:microsoft.com/office/officeart/2005/8/layout/hierarchy3"/>
    <dgm:cxn modelId="{1169D6E8-4D29-4D5F-8B72-6F5792B13A75}" type="presParOf" srcId="{DDC9409D-EB05-4136-A4A2-EF9EE5DCAE51}" destId="{9ECF4142-6617-4A00-9219-F8BD4AEE29BC}" srcOrd="1" destOrd="0" presId="urn:microsoft.com/office/officeart/2005/8/layout/hierarchy3"/>
    <dgm:cxn modelId="{51315C91-9B5F-44E0-B944-99B1F3EE74CC}" type="presParOf" srcId="{9ECF4142-6617-4A00-9219-F8BD4AEE29BC}" destId="{8745E611-1941-4956-8865-1EE507C07BA3}" srcOrd="0" destOrd="0" presId="urn:microsoft.com/office/officeart/2005/8/layout/hierarchy3"/>
    <dgm:cxn modelId="{E0BEBAFC-1374-49CE-B617-F847462883BC}" type="presParOf" srcId="{9ECF4142-6617-4A00-9219-F8BD4AEE29BC}" destId="{70ED909D-A25A-43D2-8A02-1D072093FB1F}" srcOrd="1" destOrd="0" presId="urn:microsoft.com/office/officeart/2005/8/layout/hierarchy3"/>
    <dgm:cxn modelId="{25270981-D1B8-4967-A394-AC341BF35170}" type="presParOf" srcId="{9ECF4142-6617-4A00-9219-F8BD4AEE29BC}" destId="{C5FFE635-7CB6-400A-8A3A-C9C910AB0AEC}" srcOrd="2" destOrd="0" presId="urn:microsoft.com/office/officeart/2005/8/layout/hierarchy3"/>
    <dgm:cxn modelId="{A54E86CD-5C45-4549-A3AF-271098282B05}" type="presParOf" srcId="{9ECF4142-6617-4A00-9219-F8BD4AEE29BC}" destId="{734C0088-5EB2-46D4-900E-40E63FC6D88F}" srcOrd="3" destOrd="0" presId="urn:microsoft.com/office/officeart/2005/8/layout/hierarchy3"/>
    <dgm:cxn modelId="{0D9346E6-8F46-4C2D-A830-487315349053}" type="presParOf" srcId="{9ECF4142-6617-4A00-9219-F8BD4AEE29BC}" destId="{8ADA54AE-5EAF-41FB-9343-D3AD844D15AE}" srcOrd="4" destOrd="0" presId="urn:microsoft.com/office/officeart/2005/8/layout/hierarchy3"/>
    <dgm:cxn modelId="{DEAF90BB-A825-4ACF-B871-232C881858ED}" type="presParOf" srcId="{9ECF4142-6617-4A00-9219-F8BD4AEE29BC}" destId="{19E04864-2902-422D-821C-146C9A555794}" srcOrd="5" destOrd="0" presId="urn:microsoft.com/office/officeart/2005/8/layout/hierarchy3"/>
    <dgm:cxn modelId="{4675717A-FA9A-4D01-BC9E-C19240632797}" type="presParOf" srcId="{10E2BEF0-BEA9-40B9-A454-59C915C6D71D}" destId="{FBAE2BC4-4C91-4F79-B1CB-DCE61257D446}" srcOrd="1" destOrd="0" presId="urn:microsoft.com/office/officeart/2005/8/layout/hierarchy3"/>
    <dgm:cxn modelId="{BD293571-B96F-4614-8774-57511120C7DF}" type="presParOf" srcId="{FBAE2BC4-4C91-4F79-B1CB-DCE61257D446}" destId="{534716E4-4802-470D-B661-03C701FF69E9}" srcOrd="0" destOrd="0" presId="urn:microsoft.com/office/officeart/2005/8/layout/hierarchy3"/>
    <dgm:cxn modelId="{67179672-5AAB-4AC2-B99F-644AA3EBC181}" type="presParOf" srcId="{534716E4-4802-470D-B661-03C701FF69E9}" destId="{14F0172E-2877-42EF-9110-270E2B717073}" srcOrd="0" destOrd="0" presId="urn:microsoft.com/office/officeart/2005/8/layout/hierarchy3"/>
    <dgm:cxn modelId="{3D43274A-56F5-4359-B249-BFAC81BE95F8}" type="presParOf" srcId="{534716E4-4802-470D-B661-03C701FF69E9}" destId="{C1D14D98-0949-4BF3-9996-A469DF3D3251}" srcOrd="1" destOrd="0" presId="urn:microsoft.com/office/officeart/2005/8/layout/hierarchy3"/>
    <dgm:cxn modelId="{BBA0087F-A256-4626-9390-3FD5B5EBBB9E}" type="presParOf" srcId="{FBAE2BC4-4C91-4F79-B1CB-DCE61257D446}" destId="{1099BDA1-040E-42C3-AF89-28ABA294B985}" srcOrd="1" destOrd="0" presId="urn:microsoft.com/office/officeart/2005/8/layout/hierarchy3"/>
    <dgm:cxn modelId="{2E897D33-7E3B-4D88-9ADF-C4A7BE61D862}" type="presParOf" srcId="{1099BDA1-040E-42C3-AF89-28ABA294B985}" destId="{BEE4DBF7-05C0-4FC9-9325-781E56E15C81}" srcOrd="0" destOrd="0" presId="urn:microsoft.com/office/officeart/2005/8/layout/hierarchy3"/>
    <dgm:cxn modelId="{5C0152BF-300C-41B1-804C-132366B92CA6}" type="presParOf" srcId="{1099BDA1-040E-42C3-AF89-28ABA294B985}" destId="{2BA3A676-5B08-4876-BE7E-0262A27D434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6F6CFD-D60C-4A03-B46F-CA4196C5C16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146DB08-DAF3-4C01-B49F-8267B498F16F}">
      <dgm:prSet phldrT="[Text]"/>
      <dgm:spPr/>
      <dgm:t>
        <a:bodyPr/>
        <a:lstStyle/>
        <a:p>
          <a:r>
            <a:rPr lang="en-US" dirty="0"/>
            <a:t>Parametric</a:t>
          </a:r>
          <a:endParaRPr lang="en-IN" dirty="0"/>
        </a:p>
      </dgm:t>
    </dgm:pt>
    <dgm:pt modelId="{70496849-73E9-4DCD-BAA5-1BDA0BBCBD70}" type="parTrans" cxnId="{F547681B-4A0E-4E60-AB1D-6F07C7DDDBAD}">
      <dgm:prSet/>
      <dgm:spPr/>
      <dgm:t>
        <a:bodyPr/>
        <a:lstStyle/>
        <a:p>
          <a:endParaRPr lang="en-IN"/>
        </a:p>
      </dgm:t>
    </dgm:pt>
    <dgm:pt modelId="{49727694-5816-4903-BA54-E4F2F63D7591}" type="sibTrans" cxnId="{F547681B-4A0E-4E60-AB1D-6F07C7DDDBAD}">
      <dgm:prSet/>
      <dgm:spPr/>
      <dgm:t>
        <a:bodyPr/>
        <a:lstStyle/>
        <a:p>
          <a:endParaRPr lang="en-IN"/>
        </a:p>
      </dgm:t>
    </dgm:pt>
    <dgm:pt modelId="{0309F64D-A651-4DDB-AF04-E81DF24DFB56}">
      <dgm:prSet phldrT="[Text]" custT="1"/>
      <dgm:spPr/>
      <dgm:t>
        <a:bodyPr/>
        <a:lstStyle/>
        <a:p>
          <a:r>
            <a:rPr lang="en-US" sz="2000" dirty="0"/>
            <a:t>Univariate Outliers</a:t>
          </a:r>
          <a:endParaRPr lang="en-IN" sz="2000" dirty="0"/>
        </a:p>
      </dgm:t>
    </dgm:pt>
    <dgm:pt modelId="{585F118D-0DE3-4623-A797-061010497B75}" type="parTrans" cxnId="{3CE3CEF1-F39E-4D71-90B7-B9579180B49E}">
      <dgm:prSet/>
      <dgm:spPr/>
      <dgm:t>
        <a:bodyPr/>
        <a:lstStyle/>
        <a:p>
          <a:endParaRPr lang="en-IN"/>
        </a:p>
      </dgm:t>
    </dgm:pt>
    <dgm:pt modelId="{8A8024D5-2E8C-406A-AC8D-4471F7876D4E}" type="sibTrans" cxnId="{3CE3CEF1-F39E-4D71-90B7-B9579180B49E}">
      <dgm:prSet/>
      <dgm:spPr/>
      <dgm:t>
        <a:bodyPr/>
        <a:lstStyle/>
        <a:p>
          <a:endParaRPr lang="en-IN"/>
        </a:p>
      </dgm:t>
    </dgm:pt>
    <dgm:pt modelId="{47CE6876-6190-4B90-95F5-D305DA9B0334}">
      <dgm:prSet phldrT="[Text]" custT="1"/>
      <dgm:spPr>
        <a:blipFill>
          <a:blip xmlns:r="http://schemas.openxmlformats.org/officeDocument/2006/relationships" r:embed="rId1"/>
          <a:stretch>
            <a:fillRect l="-1840" t="-3333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B0F495B4-615A-4B63-816E-CD2977F5C12C}" type="parTrans" cxnId="{34A110F4-B00A-4A5F-BD09-D2A677DC2C1B}">
      <dgm:prSet/>
      <dgm:spPr/>
      <dgm:t>
        <a:bodyPr/>
        <a:lstStyle/>
        <a:p>
          <a:endParaRPr lang="en-IN"/>
        </a:p>
      </dgm:t>
    </dgm:pt>
    <dgm:pt modelId="{AF33FD97-164C-4702-A6C3-78148A417D28}" type="sibTrans" cxnId="{34A110F4-B00A-4A5F-BD09-D2A677DC2C1B}">
      <dgm:prSet/>
      <dgm:spPr/>
      <dgm:t>
        <a:bodyPr/>
        <a:lstStyle/>
        <a:p>
          <a:endParaRPr lang="en-IN"/>
        </a:p>
      </dgm:t>
    </dgm:pt>
    <dgm:pt modelId="{90EAB798-13D8-4953-9810-A78FC7164C35}">
      <dgm:prSet phldrT="[Text]"/>
      <dgm:spPr/>
      <dgm:t>
        <a:bodyPr/>
        <a:lstStyle/>
        <a:p>
          <a:r>
            <a:rPr lang="en-US" dirty="0"/>
            <a:t>Non-Parametric</a:t>
          </a:r>
          <a:endParaRPr lang="en-IN" dirty="0"/>
        </a:p>
      </dgm:t>
    </dgm:pt>
    <dgm:pt modelId="{DAAE0B50-377E-45FC-A6A9-924771183FAC}" type="parTrans" cxnId="{8D269304-C8AF-4219-A0DA-DE0B6E1D0823}">
      <dgm:prSet/>
      <dgm:spPr/>
      <dgm:t>
        <a:bodyPr/>
        <a:lstStyle/>
        <a:p>
          <a:endParaRPr lang="en-IN"/>
        </a:p>
      </dgm:t>
    </dgm:pt>
    <dgm:pt modelId="{B20506B4-3884-45E8-9A6F-1239F9469B32}" type="sibTrans" cxnId="{8D269304-C8AF-4219-A0DA-DE0B6E1D0823}">
      <dgm:prSet/>
      <dgm:spPr/>
      <dgm:t>
        <a:bodyPr/>
        <a:lstStyle/>
        <a:p>
          <a:endParaRPr lang="en-IN"/>
        </a:p>
      </dgm:t>
    </dgm:pt>
    <dgm:pt modelId="{FC5A6E98-165C-4358-A92C-B8B1DF1A0C7E}">
      <dgm:prSet phldrT="[Text]" custT="1"/>
      <dgm:spPr/>
      <dgm:t>
        <a:bodyPr/>
        <a:lstStyle/>
        <a:p>
          <a:r>
            <a:rPr lang="en-US" sz="2000" dirty="0"/>
            <a:t>Histogram</a:t>
          </a:r>
          <a:endParaRPr lang="en-IN" sz="2000" dirty="0"/>
        </a:p>
      </dgm:t>
    </dgm:pt>
    <dgm:pt modelId="{2E14505B-8DC8-4479-A499-DB25A0D0489D}" type="parTrans" cxnId="{946D6268-9B1A-4813-9940-CF4E05F8B0AF}">
      <dgm:prSet/>
      <dgm:spPr/>
      <dgm:t>
        <a:bodyPr/>
        <a:lstStyle/>
        <a:p>
          <a:endParaRPr lang="en-IN"/>
        </a:p>
      </dgm:t>
    </dgm:pt>
    <dgm:pt modelId="{53E56FF6-97A8-4410-B4DE-3289F431010F}" type="sibTrans" cxnId="{946D6268-9B1A-4813-9940-CF4E05F8B0AF}">
      <dgm:prSet/>
      <dgm:spPr/>
      <dgm:t>
        <a:bodyPr/>
        <a:lstStyle/>
        <a:p>
          <a:endParaRPr lang="en-IN"/>
        </a:p>
      </dgm:t>
    </dgm:pt>
    <dgm:pt modelId="{2B8F56A5-7967-473B-B808-ED7D3F7F822D}">
      <dgm:prSet phldrT="[Text]" custT="1"/>
      <dgm:spPr/>
      <dgm:t>
        <a:bodyPr/>
        <a:lstStyle/>
        <a:p>
          <a:r>
            <a:rPr lang="en-US" sz="2000" dirty="0"/>
            <a:t>Maximum Likelihood Method</a:t>
          </a:r>
          <a:endParaRPr lang="en-IN" sz="2000" dirty="0"/>
        </a:p>
      </dgm:t>
    </dgm:pt>
    <dgm:pt modelId="{85B1CC0F-0DA1-423D-8342-5AD32BB02366}" type="parTrans" cxnId="{96358862-A13B-437F-B377-F75CA917E821}">
      <dgm:prSet/>
      <dgm:spPr/>
      <dgm:t>
        <a:bodyPr/>
        <a:lstStyle/>
        <a:p>
          <a:endParaRPr lang="en-IN"/>
        </a:p>
      </dgm:t>
    </dgm:pt>
    <dgm:pt modelId="{198D6238-77B6-49DF-9C4A-FA1BF45AF8BF}" type="sibTrans" cxnId="{96358862-A13B-437F-B377-F75CA917E821}">
      <dgm:prSet/>
      <dgm:spPr/>
      <dgm:t>
        <a:bodyPr/>
        <a:lstStyle/>
        <a:p>
          <a:endParaRPr lang="en-IN"/>
        </a:p>
      </dgm:t>
    </dgm:pt>
    <dgm:pt modelId="{51BDCA58-C9F9-4432-A2C9-65FB0BFD7545}">
      <dgm:prSet phldrT="[Text]" custT="1"/>
      <dgm:spPr/>
      <dgm:t>
        <a:bodyPr/>
        <a:lstStyle/>
        <a:p>
          <a:r>
            <a:rPr lang="en-US" sz="2000" dirty="0"/>
            <a:t>Grubb’s Test</a:t>
          </a:r>
          <a:endParaRPr lang="en-IN" sz="2000" dirty="0"/>
        </a:p>
      </dgm:t>
    </dgm:pt>
    <dgm:pt modelId="{3B58883B-1B5A-425A-99EE-B3560C096990}" type="parTrans" cxnId="{BEDB2D59-51FE-45F1-9040-09ED3772CB11}">
      <dgm:prSet/>
      <dgm:spPr/>
      <dgm:t>
        <a:bodyPr/>
        <a:lstStyle/>
        <a:p>
          <a:endParaRPr lang="en-IN"/>
        </a:p>
      </dgm:t>
    </dgm:pt>
    <dgm:pt modelId="{EC82C78B-AC62-448E-B6E5-E07FB050383C}" type="sibTrans" cxnId="{BEDB2D59-51FE-45F1-9040-09ED3772CB11}">
      <dgm:prSet/>
      <dgm:spPr/>
      <dgm:t>
        <a:bodyPr/>
        <a:lstStyle/>
        <a:p>
          <a:endParaRPr lang="en-IN"/>
        </a:p>
      </dgm:t>
    </dgm:pt>
    <dgm:pt modelId="{6DA65826-CA35-44BD-8C07-6D0AEE5038F5}">
      <dgm:prSet phldrT="[Text]" custT="1"/>
      <dgm:spPr/>
      <dgm:t>
        <a:bodyPr/>
        <a:lstStyle/>
        <a:p>
          <a:r>
            <a:rPr lang="en-IN">
              <a:noFill/>
            </a:rPr>
            <a:t> </a:t>
          </a:r>
        </a:p>
      </dgm:t>
    </dgm:pt>
    <dgm:pt modelId="{1285B197-6482-4B70-BCCE-6666E9D7CEA6}" type="parTrans" cxnId="{C8A571BB-8F05-48DD-905C-05FF60F604E5}">
      <dgm:prSet/>
      <dgm:spPr/>
      <dgm:t>
        <a:bodyPr/>
        <a:lstStyle/>
        <a:p>
          <a:endParaRPr lang="en-IN"/>
        </a:p>
      </dgm:t>
    </dgm:pt>
    <dgm:pt modelId="{DF9E08CA-1EDC-45B1-A56F-CFE2F53DD9CE}" type="sibTrans" cxnId="{C8A571BB-8F05-48DD-905C-05FF60F604E5}">
      <dgm:prSet/>
      <dgm:spPr/>
      <dgm:t>
        <a:bodyPr/>
        <a:lstStyle/>
        <a:p>
          <a:endParaRPr lang="en-IN"/>
        </a:p>
      </dgm:t>
    </dgm:pt>
    <dgm:pt modelId="{FAEE7D3F-2EF1-4CD2-98C8-193F9D1AE06B}">
      <dgm:prSet phldrT="[Text]" custT="1"/>
      <dgm:spPr/>
      <dgm:t>
        <a:bodyPr/>
        <a:lstStyle/>
        <a:p>
          <a:r>
            <a:rPr lang="en-IN">
              <a:noFill/>
            </a:rPr>
            <a:t> </a:t>
          </a:r>
        </a:p>
      </dgm:t>
    </dgm:pt>
    <dgm:pt modelId="{F7166DD5-296A-4129-8102-99A9F758998A}" type="parTrans" cxnId="{A303C673-D760-47F8-9CD5-89BF544EF02B}">
      <dgm:prSet/>
      <dgm:spPr/>
      <dgm:t>
        <a:bodyPr/>
        <a:lstStyle/>
        <a:p>
          <a:endParaRPr lang="en-IN"/>
        </a:p>
      </dgm:t>
    </dgm:pt>
    <dgm:pt modelId="{8D46027E-AC6D-42CD-A5F0-74AA3765A081}" type="sibTrans" cxnId="{A303C673-D760-47F8-9CD5-89BF544EF02B}">
      <dgm:prSet/>
      <dgm:spPr/>
      <dgm:t>
        <a:bodyPr/>
        <a:lstStyle/>
        <a:p>
          <a:endParaRPr lang="en-IN"/>
        </a:p>
      </dgm:t>
    </dgm:pt>
    <dgm:pt modelId="{540E0A30-1183-4208-AA7A-020627D99300}">
      <dgm:prSet phldrT="[Text]" custT="1"/>
      <dgm:spPr/>
      <dgm:t>
        <a:bodyPr/>
        <a:lstStyle/>
        <a:p>
          <a:r>
            <a:rPr lang="en-IN">
              <a:noFill/>
            </a:rPr>
            <a:t> </a:t>
          </a:r>
        </a:p>
      </dgm:t>
    </dgm:pt>
    <dgm:pt modelId="{B7963035-348F-4D21-97C4-45B7940528F9}" type="parTrans" cxnId="{6BB0B57B-86A8-498C-8718-7C3CA9DE118D}">
      <dgm:prSet/>
      <dgm:spPr/>
      <dgm:t>
        <a:bodyPr/>
        <a:lstStyle/>
        <a:p>
          <a:endParaRPr lang="en-IN"/>
        </a:p>
      </dgm:t>
    </dgm:pt>
    <dgm:pt modelId="{26D7E59D-04D4-400C-850C-95ADADFA0387}" type="sibTrans" cxnId="{6BB0B57B-86A8-498C-8718-7C3CA9DE118D}">
      <dgm:prSet/>
      <dgm:spPr/>
      <dgm:t>
        <a:bodyPr/>
        <a:lstStyle/>
        <a:p>
          <a:endParaRPr lang="en-IN"/>
        </a:p>
      </dgm:t>
    </dgm:pt>
    <dgm:pt modelId="{0A1639CD-11D1-4F8E-A8D0-D259726A187D}">
      <dgm:prSet phldrT="[Text]" custT="1"/>
      <dgm:spPr/>
      <dgm:t>
        <a:bodyPr/>
        <a:lstStyle/>
        <a:p>
          <a:r>
            <a:rPr lang="en-IN">
              <a:noFill/>
            </a:rPr>
            <a:t> </a:t>
          </a:r>
        </a:p>
      </dgm:t>
    </dgm:pt>
    <dgm:pt modelId="{FA785E8C-819B-402C-9A0B-933FB801CE95}" type="parTrans" cxnId="{3FFB6886-320D-422C-BDA9-EE23E43FACF0}">
      <dgm:prSet/>
      <dgm:spPr/>
      <dgm:t>
        <a:bodyPr/>
        <a:lstStyle/>
        <a:p>
          <a:endParaRPr lang="en-IN"/>
        </a:p>
      </dgm:t>
    </dgm:pt>
    <dgm:pt modelId="{D85D38A7-778E-4B2B-941A-F5773CEF8FE3}" type="sibTrans" cxnId="{3FFB6886-320D-422C-BDA9-EE23E43FACF0}">
      <dgm:prSet/>
      <dgm:spPr/>
      <dgm:t>
        <a:bodyPr/>
        <a:lstStyle/>
        <a:p>
          <a:endParaRPr lang="en-IN"/>
        </a:p>
      </dgm:t>
    </dgm:pt>
    <dgm:pt modelId="{937B6FB3-570C-46DB-AACF-32C4C4ACEF44}">
      <dgm:prSet phldrT="[Text]" custT="1"/>
      <dgm:spPr/>
      <dgm:t>
        <a:bodyPr/>
        <a:lstStyle/>
        <a:p>
          <a:r>
            <a:rPr lang="en-IN">
              <a:noFill/>
            </a:rPr>
            <a:t> </a:t>
          </a:r>
        </a:p>
      </dgm:t>
    </dgm:pt>
    <dgm:pt modelId="{E5E7033C-C85E-4718-BD51-E470BC45760D}" type="parTrans" cxnId="{80D177D0-5DF9-45A2-A233-63AB2A12E734}">
      <dgm:prSet/>
      <dgm:spPr/>
      <dgm:t>
        <a:bodyPr/>
        <a:lstStyle/>
        <a:p>
          <a:endParaRPr lang="en-IN"/>
        </a:p>
      </dgm:t>
    </dgm:pt>
    <dgm:pt modelId="{81D02163-7770-4B6C-AF26-3A221327F0D1}" type="sibTrans" cxnId="{80D177D0-5DF9-45A2-A233-63AB2A12E734}">
      <dgm:prSet/>
      <dgm:spPr/>
      <dgm:t>
        <a:bodyPr/>
        <a:lstStyle/>
        <a:p>
          <a:endParaRPr lang="en-IN"/>
        </a:p>
      </dgm:t>
    </dgm:pt>
    <dgm:pt modelId="{10E2BEF0-BEA9-40B9-A454-59C915C6D71D}" type="pres">
      <dgm:prSet presAssocID="{6A6F6CFD-D60C-4A03-B46F-CA4196C5C16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C9409D-EB05-4136-A4A2-EF9EE5DCAE51}" type="pres">
      <dgm:prSet presAssocID="{C146DB08-DAF3-4C01-B49F-8267B498F16F}" presName="root" presStyleCnt="0"/>
      <dgm:spPr/>
    </dgm:pt>
    <dgm:pt modelId="{DB80CD82-3496-4D34-ACCD-FF1D77B296F8}" type="pres">
      <dgm:prSet presAssocID="{C146DB08-DAF3-4C01-B49F-8267B498F16F}" presName="rootComposite" presStyleCnt="0"/>
      <dgm:spPr/>
    </dgm:pt>
    <dgm:pt modelId="{9D1109C8-BEBD-4C58-84BF-D28E24BB135C}" type="pres">
      <dgm:prSet presAssocID="{C146DB08-DAF3-4C01-B49F-8267B498F16F}" presName="rootText" presStyleLbl="node1" presStyleIdx="0" presStyleCnt="2"/>
      <dgm:spPr/>
    </dgm:pt>
    <dgm:pt modelId="{28A68FF1-9138-464D-B390-324DFC81D3DC}" type="pres">
      <dgm:prSet presAssocID="{C146DB08-DAF3-4C01-B49F-8267B498F16F}" presName="rootConnector" presStyleLbl="node1" presStyleIdx="0" presStyleCnt="2"/>
      <dgm:spPr/>
    </dgm:pt>
    <dgm:pt modelId="{9ECF4142-6617-4A00-9219-F8BD4AEE29BC}" type="pres">
      <dgm:prSet presAssocID="{C146DB08-DAF3-4C01-B49F-8267B498F16F}" presName="childShape" presStyleCnt="0"/>
      <dgm:spPr/>
    </dgm:pt>
    <dgm:pt modelId="{8745E611-1941-4956-8865-1EE507C07BA3}" type="pres">
      <dgm:prSet presAssocID="{585F118D-0DE3-4623-A797-061010497B75}" presName="Name13" presStyleLbl="parChTrans1D2" presStyleIdx="0" presStyleCnt="4"/>
      <dgm:spPr/>
    </dgm:pt>
    <dgm:pt modelId="{70ED909D-A25A-43D2-8A02-1D072093FB1F}" type="pres">
      <dgm:prSet presAssocID="{0309F64D-A651-4DDB-AF04-E81DF24DFB56}" presName="childText" presStyleLbl="bgAcc1" presStyleIdx="0" presStyleCnt="4" custScaleX="177764" custScaleY="90909">
        <dgm:presLayoutVars>
          <dgm:bulletEnabled val="1"/>
        </dgm:presLayoutVars>
      </dgm:prSet>
      <dgm:spPr/>
    </dgm:pt>
    <dgm:pt modelId="{C5FFE635-7CB6-400A-8A3A-C9C910AB0AEC}" type="pres">
      <dgm:prSet presAssocID="{B0F495B4-615A-4B63-816E-CD2977F5C12C}" presName="Name13" presStyleLbl="parChTrans1D2" presStyleIdx="1" presStyleCnt="4"/>
      <dgm:spPr/>
    </dgm:pt>
    <dgm:pt modelId="{734C0088-5EB2-46D4-900E-40E63FC6D88F}" type="pres">
      <dgm:prSet presAssocID="{47CE6876-6190-4B90-95F5-D305DA9B0334}" presName="childText" presStyleLbl="bgAcc1" presStyleIdx="1" presStyleCnt="4" custScaleX="177764" custScaleY="90909">
        <dgm:presLayoutVars>
          <dgm:bulletEnabled val="1"/>
        </dgm:presLayoutVars>
      </dgm:prSet>
      <dgm:spPr/>
    </dgm:pt>
    <dgm:pt modelId="{8ADA54AE-5EAF-41FB-9343-D3AD844D15AE}" type="pres">
      <dgm:prSet presAssocID="{B7963035-348F-4D21-97C4-45B7940528F9}" presName="Name13" presStyleLbl="parChTrans1D2" presStyleIdx="2" presStyleCnt="4"/>
      <dgm:spPr/>
    </dgm:pt>
    <dgm:pt modelId="{19E04864-2902-422D-821C-146C9A555794}" type="pres">
      <dgm:prSet presAssocID="{540E0A30-1183-4208-AA7A-020627D99300}" presName="childText" presStyleLbl="bgAcc1" presStyleIdx="2" presStyleCnt="4" custScaleX="177764" custScaleY="90909">
        <dgm:presLayoutVars>
          <dgm:bulletEnabled val="1"/>
        </dgm:presLayoutVars>
      </dgm:prSet>
      <dgm:spPr/>
    </dgm:pt>
    <dgm:pt modelId="{FBAE2BC4-4C91-4F79-B1CB-DCE61257D446}" type="pres">
      <dgm:prSet presAssocID="{90EAB798-13D8-4953-9810-A78FC7164C35}" presName="root" presStyleCnt="0"/>
      <dgm:spPr/>
    </dgm:pt>
    <dgm:pt modelId="{534716E4-4802-470D-B661-03C701FF69E9}" type="pres">
      <dgm:prSet presAssocID="{90EAB798-13D8-4953-9810-A78FC7164C35}" presName="rootComposite" presStyleCnt="0"/>
      <dgm:spPr/>
    </dgm:pt>
    <dgm:pt modelId="{14F0172E-2877-42EF-9110-270E2B717073}" type="pres">
      <dgm:prSet presAssocID="{90EAB798-13D8-4953-9810-A78FC7164C35}" presName="rootText" presStyleLbl="node1" presStyleIdx="1" presStyleCnt="2"/>
      <dgm:spPr/>
    </dgm:pt>
    <dgm:pt modelId="{C1D14D98-0949-4BF3-9996-A469DF3D3251}" type="pres">
      <dgm:prSet presAssocID="{90EAB798-13D8-4953-9810-A78FC7164C35}" presName="rootConnector" presStyleLbl="node1" presStyleIdx="1" presStyleCnt="2"/>
      <dgm:spPr/>
    </dgm:pt>
    <dgm:pt modelId="{1099BDA1-040E-42C3-AF89-28ABA294B985}" type="pres">
      <dgm:prSet presAssocID="{90EAB798-13D8-4953-9810-A78FC7164C35}" presName="childShape" presStyleCnt="0"/>
      <dgm:spPr/>
    </dgm:pt>
    <dgm:pt modelId="{BEE4DBF7-05C0-4FC9-9325-781E56E15C81}" type="pres">
      <dgm:prSet presAssocID="{2E14505B-8DC8-4479-A499-DB25A0D0489D}" presName="Name13" presStyleLbl="parChTrans1D2" presStyleIdx="3" presStyleCnt="4"/>
      <dgm:spPr/>
    </dgm:pt>
    <dgm:pt modelId="{2BA3A676-5B08-4876-BE7E-0262A27D434A}" type="pres">
      <dgm:prSet presAssocID="{FC5A6E98-165C-4358-A92C-B8B1DF1A0C7E}" presName="childText" presStyleLbl="bgAcc1" presStyleIdx="3" presStyleCnt="4" custScaleX="177764">
        <dgm:presLayoutVars>
          <dgm:bulletEnabled val="1"/>
        </dgm:presLayoutVars>
      </dgm:prSet>
      <dgm:spPr/>
    </dgm:pt>
  </dgm:ptLst>
  <dgm:cxnLst>
    <dgm:cxn modelId="{0161BD02-8805-4CAE-B6B8-3B419B152F19}" type="presOf" srcId="{C146DB08-DAF3-4C01-B49F-8267B498F16F}" destId="{28A68FF1-9138-464D-B390-324DFC81D3DC}" srcOrd="1" destOrd="0" presId="urn:microsoft.com/office/officeart/2005/8/layout/hierarchy3"/>
    <dgm:cxn modelId="{D8D45504-8EF5-4C2D-8160-535DB16EB0E4}" type="presOf" srcId="{B7963035-348F-4D21-97C4-45B7940528F9}" destId="{8ADA54AE-5EAF-41FB-9343-D3AD844D15AE}" srcOrd="0" destOrd="0" presId="urn:microsoft.com/office/officeart/2005/8/layout/hierarchy3"/>
    <dgm:cxn modelId="{8D269304-C8AF-4219-A0DA-DE0B6E1D0823}" srcId="{6A6F6CFD-D60C-4A03-B46F-CA4196C5C16F}" destId="{90EAB798-13D8-4953-9810-A78FC7164C35}" srcOrd="1" destOrd="0" parTransId="{DAAE0B50-377E-45FC-A6A9-924771183FAC}" sibTransId="{B20506B4-3884-45E8-9A6F-1239F9469B32}"/>
    <dgm:cxn modelId="{0E7C2A07-1BE8-4791-8333-8C688B828AC6}" type="presOf" srcId="{90EAB798-13D8-4953-9810-A78FC7164C35}" destId="{14F0172E-2877-42EF-9110-270E2B717073}" srcOrd="0" destOrd="0" presId="urn:microsoft.com/office/officeart/2005/8/layout/hierarchy3"/>
    <dgm:cxn modelId="{B66C4409-5AAB-4582-887A-081E6906208A}" type="presOf" srcId="{585F118D-0DE3-4623-A797-061010497B75}" destId="{8745E611-1941-4956-8865-1EE507C07BA3}" srcOrd="0" destOrd="0" presId="urn:microsoft.com/office/officeart/2005/8/layout/hierarchy3"/>
    <dgm:cxn modelId="{862D5E16-C441-43CE-A8C7-00BE711ECC0D}" type="presOf" srcId="{FC5A6E98-165C-4358-A92C-B8B1DF1A0C7E}" destId="{2BA3A676-5B08-4876-BE7E-0262A27D434A}" srcOrd="0" destOrd="0" presId="urn:microsoft.com/office/officeart/2005/8/layout/hierarchy3"/>
    <dgm:cxn modelId="{AE594317-EBA3-41C2-934E-49F59E30537F}" type="presOf" srcId="{51BDCA58-C9F9-4432-A2C9-65FB0BFD7545}" destId="{70ED909D-A25A-43D2-8A02-1D072093FB1F}" srcOrd="0" destOrd="2" presId="urn:microsoft.com/office/officeart/2005/8/layout/hierarchy3"/>
    <dgm:cxn modelId="{13AD2718-4FDA-40DF-B400-30F546A1A3C4}" type="presOf" srcId="{0A1639CD-11D1-4F8E-A8D0-D259726A187D}" destId="{19E04864-2902-422D-821C-146C9A555794}" srcOrd="0" destOrd="1" presId="urn:microsoft.com/office/officeart/2005/8/layout/hierarchy3"/>
    <dgm:cxn modelId="{F547681B-4A0E-4E60-AB1D-6F07C7DDDBAD}" srcId="{6A6F6CFD-D60C-4A03-B46F-CA4196C5C16F}" destId="{C146DB08-DAF3-4C01-B49F-8267B498F16F}" srcOrd="0" destOrd="0" parTransId="{70496849-73E9-4DCD-BAA5-1BDA0BBCBD70}" sibTransId="{49727694-5816-4903-BA54-E4F2F63D7591}"/>
    <dgm:cxn modelId="{99F86C1C-2E3A-4AD2-8BEA-355F37B83A87}" type="presOf" srcId="{540E0A30-1183-4208-AA7A-020627D99300}" destId="{19E04864-2902-422D-821C-146C9A555794}" srcOrd="0" destOrd="0" presId="urn:microsoft.com/office/officeart/2005/8/layout/hierarchy3"/>
    <dgm:cxn modelId="{53709B21-1D01-472F-8C4A-8028D689DD46}" type="presOf" srcId="{6A6F6CFD-D60C-4A03-B46F-CA4196C5C16F}" destId="{10E2BEF0-BEA9-40B9-A454-59C915C6D71D}" srcOrd="0" destOrd="0" presId="urn:microsoft.com/office/officeart/2005/8/layout/hierarchy3"/>
    <dgm:cxn modelId="{96358862-A13B-437F-B377-F75CA917E821}" srcId="{0309F64D-A651-4DDB-AF04-E81DF24DFB56}" destId="{2B8F56A5-7967-473B-B808-ED7D3F7F822D}" srcOrd="0" destOrd="0" parTransId="{85B1CC0F-0DA1-423D-8342-5AD32BB02366}" sibTransId="{198D6238-77B6-49DF-9C4A-FA1BF45AF8BF}"/>
    <dgm:cxn modelId="{16563C67-86C1-46CB-BEB8-0E73F2A42FCD}" type="presOf" srcId="{B0F495B4-615A-4B63-816E-CD2977F5C12C}" destId="{C5FFE635-7CB6-400A-8A3A-C9C910AB0AEC}" srcOrd="0" destOrd="0" presId="urn:microsoft.com/office/officeart/2005/8/layout/hierarchy3"/>
    <dgm:cxn modelId="{946D6268-9B1A-4813-9940-CF4E05F8B0AF}" srcId="{90EAB798-13D8-4953-9810-A78FC7164C35}" destId="{FC5A6E98-165C-4358-A92C-B8B1DF1A0C7E}" srcOrd="0" destOrd="0" parTransId="{2E14505B-8DC8-4479-A499-DB25A0D0489D}" sibTransId="{53E56FF6-97A8-4410-B4DE-3289F431010F}"/>
    <dgm:cxn modelId="{6F89124C-E8EB-48D9-84AD-78FC4723A146}" type="presOf" srcId="{C146DB08-DAF3-4C01-B49F-8267B498F16F}" destId="{9D1109C8-BEBD-4C58-84BF-D28E24BB135C}" srcOrd="0" destOrd="0" presId="urn:microsoft.com/office/officeart/2005/8/layout/hierarchy3"/>
    <dgm:cxn modelId="{E2D7304D-126E-4427-9FBE-DC069131B373}" type="presOf" srcId="{47CE6876-6190-4B90-95F5-D305DA9B0334}" destId="{734C0088-5EB2-46D4-900E-40E63FC6D88F}" srcOrd="0" destOrd="0" presId="urn:microsoft.com/office/officeart/2005/8/layout/hierarchy3"/>
    <dgm:cxn modelId="{A303C673-D760-47F8-9CD5-89BF544EF02B}" srcId="{47CE6876-6190-4B90-95F5-D305DA9B0334}" destId="{FAEE7D3F-2EF1-4CD2-98C8-193F9D1AE06B}" srcOrd="1" destOrd="0" parTransId="{F7166DD5-296A-4129-8102-99A9F758998A}" sibTransId="{8D46027E-AC6D-42CD-A5F0-74AA3765A081}"/>
    <dgm:cxn modelId="{0D4E7355-AFD7-4966-A0B3-C1AD97CDE5F8}" type="presOf" srcId="{2B8F56A5-7967-473B-B808-ED7D3F7F822D}" destId="{70ED909D-A25A-43D2-8A02-1D072093FB1F}" srcOrd="0" destOrd="1" presId="urn:microsoft.com/office/officeart/2005/8/layout/hierarchy3"/>
    <dgm:cxn modelId="{6935BA57-C25B-4A4A-A02F-C93B4007C9D3}" type="presOf" srcId="{90EAB798-13D8-4953-9810-A78FC7164C35}" destId="{C1D14D98-0949-4BF3-9996-A469DF3D3251}" srcOrd="1" destOrd="0" presId="urn:microsoft.com/office/officeart/2005/8/layout/hierarchy3"/>
    <dgm:cxn modelId="{BEDB2D59-51FE-45F1-9040-09ED3772CB11}" srcId="{0309F64D-A651-4DDB-AF04-E81DF24DFB56}" destId="{51BDCA58-C9F9-4432-A2C9-65FB0BFD7545}" srcOrd="1" destOrd="0" parTransId="{3B58883B-1B5A-425A-99EE-B3560C096990}" sibTransId="{EC82C78B-AC62-448E-B6E5-E07FB050383C}"/>
    <dgm:cxn modelId="{FAA26259-C7DF-4200-8E1A-0929F3E9F1BB}" type="presOf" srcId="{0309F64D-A651-4DDB-AF04-E81DF24DFB56}" destId="{70ED909D-A25A-43D2-8A02-1D072093FB1F}" srcOrd="0" destOrd="0" presId="urn:microsoft.com/office/officeart/2005/8/layout/hierarchy3"/>
    <dgm:cxn modelId="{6BB0B57B-86A8-498C-8718-7C3CA9DE118D}" srcId="{C146DB08-DAF3-4C01-B49F-8267B498F16F}" destId="{540E0A30-1183-4208-AA7A-020627D99300}" srcOrd="2" destOrd="0" parTransId="{B7963035-348F-4D21-97C4-45B7940528F9}" sibTransId="{26D7E59D-04D4-400C-850C-95ADADFA0387}"/>
    <dgm:cxn modelId="{3FFB6886-320D-422C-BDA9-EE23E43FACF0}" srcId="{540E0A30-1183-4208-AA7A-020627D99300}" destId="{0A1639CD-11D1-4F8E-A8D0-D259726A187D}" srcOrd="0" destOrd="0" parTransId="{FA785E8C-819B-402C-9A0B-933FB801CE95}" sibTransId="{D85D38A7-778E-4B2B-941A-F5773CEF8FE3}"/>
    <dgm:cxn modelId="{C8A571BB-8F05-48DD-905C-05FF60F604E5}" srcId="{47CE6876-6190-4B90-95F5-D305DA9B0334}" destId="{6DA65826-CA35-44BD-8C07-6D0AEE5038F5}" srcOrd="0" destOrd="0" parTransId="{1285B197-6482-4B70-BCCE-6666E9D7CEA6}" sibTransId="{DF9E08CA-1EDC-45B1-A56F-CFE2F53DD9CE}"/>
    <dgm:cxn modelId="{66E0F1C9-1FC9-4FDE-A13F-A08B88D5682E}" type="presOf" srcId="{FAEE7D3F-2EF1-4CD2-98C8-193F9D1AE06B}" destId="{734C0088-5EB2-46D4-900E-40E63FC6D88F}" srcOrd="0" destOrd="2" presId="urn:microsoft.com/office/officeart/2005/8/layout/hierarchy3"/>
    <dgm:cxn modelId="{80D177D0-5DF9-45A2-A233-63AB2A12E734}" srcId="{540E0A30-1183-4208-AA7A-020627D99300}" destId="{937B6FB3-570C-46DB-AACF-32C4C4ACEF44}" srcOrd="1" destOrd="0" parTransId="{E5E7033C-C85E-4718-BD51-E470BC45760D}" sibTransId="{81D02163-7770-4B6C-AF26-3A221327F0D1}"/>
    <dgm:cxn modelId="{D7F5DEDD-9C26-4F77-AB5A-5527A741FC5C}" type="presOf" srcId="{937B6FB3-570C-46DB-AACF-32C4C4ACEF44}" destId="{19E04864-2902-422D-821C-146C9A555794}" srcOrd="0" destOrd="2" presId="urn:microsoft.com/office/officeart/2005/8/layout/hierarchy3"/>
    <dgm:cxn modelId="{AA91B1E7-DABF-445C-8E8E-866C4C134551}" type="presOf" srcId="{2E14505B-8DC8-4479-A499-DB25A0D0489D}" destId="{BEE4DBF7-05C0-4FC9-9325-781E56E15C81}" srcOrd="0" destOrd="0" presId="urn:microsoft.com/office/officeart/2005/8/layout/hierarchy3"/>
    <dgm:cxn modelId="{3CE3CEF1-F39E-4D71-90B7-B9579180B49E}" srcId="{C146DB08-DAF3-4C01-B49F-8267B498F16F}" destId="{0309F64D-A651-4DDB-AF04-E81DF24DFB56}" srcOrd="0" destOrd="0" parTransId="{585F118D-0DE3-4623-A797-061010497B75}" sibTransId="{8A8024D5-2E8C-406A-AC8D-4471F7876D4E}"/>
    <dgm:cxn modelId="{34A110F4-B00A-4A5F-BD09-D2A677DC2C1B}" srcId="{C146DB08-DAF3-4C01-B49F-8267B498F16F}" destId="{47CE6876-6190-4B90-95F5-D305DA9B0334}" srcOrd="1" destOrd="0" parTransId="{B0F495B4-615A-4B63-816E-CD2977F5C12C}" sibTransId="{AF33FD97-164C-4702-A6C3-78148A417D28}"/>
    <dgm:cxn modelId="{40AD3BFB-B695-4FDB-A7DF-55A4001011B6}" type="presOf" srcId="{6DA65826-CA35-44BD-8C07-6D0AEE5038F5}" destId="{734C0088-5EB2-46D4-900E-40E63FC6D88F}" srcOrd="0" destOrd="1" presId="urn:microsoft.com/office/officeart/2005/8/layout/hierarchy3"/>
    <dgm:cxn modelId="{13BFBAF8-C7C7-4129-8C2F-281BC34F84C7}" type="presParOf" srcId="{10E2BEF0-BEA9-40B9-A454-59C915C6D71D}" destId="{DDC9409D-EB05-4136-A4A2-EF9EE5DCAE51}" srcOrd="0" destOrd="0" presId="urn:microsoft.com/office/officeart/2005/8/layout/hierarchy3"/>
    <dgm:cxn modelId="{647A0EC0-0361-4773-A043-290FACC6ADAF}" type="presParOf" srcId="{DDC9409D-EB05-4136-A4A2-EF9EE5DCAE51}" destId="{DB80CD82-3496-4D34-ACCD-FF1D77B296F8}" srcOrd="0" destOrd="0" presId="urn:microsoft.com/office/officeart/2005/8/layout/hierarchy3"/>
    <dgm:cxn modelId="{9C2F5B41-0640-4F68-8EDB-53B25C039BA3}" type="presParOf" srcId="{DB80CD82-3496-4D34-ACCD-FF1D77B296F8}" destId="{9D1109C8-BEBD-4C58-84BF-D28E24BB135C}" srcOrd="0" destOrd="0" presId="urn:microsoft.com/office/officeart/2005/8/layout/hierarchy3"/>
    <dgm:cxn modelId="{6F9A0022-80AF-46EC-8458-87BF7C49DA13}" type="presParOf" srcId="{DB80CD82-3496-4D34-ACCD-FF1D77B296F8}" destId="{28A68FF1-9138-464D-B390-324DFC81D3DC}" srcOrd="1" destOrd="0" presId="urn:microsoft.com/office/officeart/2005/8/layout/hierarchy3"/>
    <dgm:cxn modelId="{1169D6E8-4D29-4D5F-8B72-6F5792B13A75}" type="presParOf" srcId="{DDC9409D-EB05-4136-A4A2-EF9EE5DCAE51}" destId="{9ECF4142-6617-4A00-9219-F8BD4AEE29BC}" srcOrd="1" destOrd="0" presId="urn:microsoft.com/office/officeart/2005/8/layout/hierarchy3"/>
    <dgm:cxn modelId="{51315C91-9B5F-44E0-B944-99B1F3EE74CC}" type="presParOf" srcId="{9ECF4142-6617-4A00-9219-F8BD4AEE29BC}" destId="{8745E611-1941-4956-8865-1EE507C07BA3}" srcOrd="0" destOrd="0" presId="urn:microsoft.com/office/officeart/2005/8/layout/hierarchy3"/>
    <dgm:cxn modelId="{E0BEBAFC-1374-49CE-B617-F847462883BC}" type="presParOf" srcId="{9ECF4142-6617-4A00-9219-F8BD4AEE29BC}" destId="{70ED909D-A25A-43D2-8A02-1D072093FB1F}" srcOrd="1" destOrd="0" presId="urn:microsoft.com/office/officeart/2005/8/layout/hierarchy3"/>
    <dgm:cxn modelId="{25270981-D1B8-4967-A394-AC341BF35170}" type="presParOf" srcId="{9ECF4142-6617-4A00-9219-F8BD4AEE29BC}" destId="{C5FFE635-7CB6-400A-8A3A-C9C910AB0AEC}" srcOrd="2" destOrd="0" presId="urn:microsoft.com/office/officeart/2005/8/layout/hierarchy3"/>
    <dgm:cxn modelId="{A54E86CD-5C45-4549-A3AF-271098282B05}" type="presParOf" srcId="{9ECF4142-6617-4A00-9219-F8BD4AEE29BC}" destId="{734C0088-5EB2-46D4-900E-40E63FC6D88F}" srcOrd="3" destOrd="0" presId="urn:microsoft.com/office/officeart/2005/8/layout/hierarchy3"/>
    <dgm:cxn modelId="{0D9346E6-8F46-4C2D-A830-487315349053}" type="presParOf" srcId="{9ECF4142-6617-4A00-9219-F8BD4AEE29BC}" destId="{8ADA54AE-5EAF-41FB-9343-D3AD844D15AE}" srcOrd="4" destOrd="0" presId="urn:microsoft.com/office/officeart/2005/8/layout/hierarchy3"/>
    <dgm:cxn modelId="{DEAF90BB-A825-4ACF-B871-232C881858ED}" type="presParOf" srcId="{9ECF4142-6617-4A00-9219-F8BD4AEE29BC}" destId="{19E04864-2902-422D-821C-146C9A555794}" srcOrd="5" destOrd="0" presId="urn:microsoft.com/office/officeart/2005/8/layout/hierarchy3"/>
    <dgm:cxn modelId="{4675717A-FA9A-4D01-BC9E-C19240632797}" type="presParOf" srcId="{10E2BEF0-BEA9-40B9-A454-59C915C6D71D}" destId="{FBAE2BC4-4C91-4F79-B1CB-DCE61257D446}" srcOrd="1" destOrd="0" presId="urn:microsoft.com/office/officeart/2005/8/layout/hierarchy3"/>
    <dgm:cxn modelId="{BD293571-B96F-4614-8774-57511120C7DF}" type="presParOf" srcId="{FBAE2BC4-4C91-4F79-B1CB-DCE61257D446}" destId="{534716E4-4802-470D-B661-03C701FF69E9}" srcOrd="0" destOrd="0" presId="urn:microsoft.com/office/officeart/2005/8/layout/hierarchy3"/>
    <dgm:cxn modelId="{67179672-5AAB-4AC2-B99F-644AA3EBC181}" type="presParOf" srcId="{534716E4-4802-470D-B661-03C701FF69E9}" destId="{14F0172E-2877-42EF-9110-270E2B717073}" srcOrd="0" destOrd="0" presId="urn:microsoft.com/office/officeart/2005/8/layout/hierarchy3"/>
    <dgm:cxn modelId="{3D43274A-56F5-4359-B249-BFAC81BE95F8}" type="presParOf" srcId="{534716E4-4802-470D-B661-03C701FF69E9}" destId="{C1D14D98-0949-4BF3-9996-A469DF3D3251}" srcOrd="1" destOrd="0" presId="urn:microsoft.com/office/officeart/2005/8/layout/hierarchy3"/>
    <dgm:cxn modelId="{BBA0087F-A256-4626-9390-3FD5B5EBBB9E}" type="presParOf" srcId="{FBAE2BC4-4C91-4F79-B1CB-DCE61257D446}" destId="{1099BDA1-040E-42C3-AF89-28ABA294B985}" srcOrd="1" destOrd="0" presId="urn:microsoft.com/office/officeart/2005/8/layout/hierarchy3"/>
    <dgm:cxn modelId="{2E897D33-7E3B-4D88-9ADF-C4A7BE61D862}" type="presParOf" srcId="{1099BDA1-040E-42C3-AF89-28ABA294B985}" destId="{BEE4DBF7-05C0-4FC9-9325-781E56E15C81}" srcOrd="0" destOrd="0" presId="urn:microsoft.com/office/officeart/2005/8/layout/hierarchy3"/>
    <dgm:cxn modelId="{5C0152BF-300C-41B1-804C-132366B92CA6}" type="presParOf" srcId="{1099BDA1-040E-42C3-AF89-28ABA294B985}" destId="{2BA3A676-5B08-4876-BE7E-0262A27D434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109C8-BEBD-4C58-84BF-D28E24BB135C}">
      <dsp:nvSpPr>
        <dsp:cNvPr id="0" name=""/>
        <dsp:cNvSpPr/>
      </dsp:nvSpPr>
      <dsp:spPr>
        <a:xfrm>
          <a:off x="773280" y="2445"/>
          <a:ext cx="2784588" cy="1392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Parametric</a:t>
          </a:r>
          <a:endParaRPr lang="en-IN" sz="4300" kern="1200" dirty="0"/>
        </a:p>
      </dsp:txBody>
      <dsp:txXfrm>
        <a:off x="814059" y="43224"/>
        <a:ext cx="2703030" cy="1310736"/>
      </dsp:txXfrm>
    </dsp:sp>
    <dsp:sp modelId="{8745E611-1941-4956-8865-1EE507C07BA3}">
      <dsp:nvSpPr>
        <dsp:cNvPr id="0" name=""/>
        <dsp:cNvSpPr/>
      </dsp:nvSpPr>
      <dsp:spPr>
        <a:xfrm>
          <a:off x="1051739" y="1394739"/>
          <a:ext cx="278458" cy="980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0933"/>
              </a:lnTo>
              <a:lnTo>
                <a:pt x="278458" y="980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D909D-A25A-43D2-8A02-1D072093FB1F}">
      <dsp:nvSpPr>
        <dsp:cNvPr id="0" name=""/>
        <dsp:cNvSpPr/>
      </dsp:nvSpPr>
      <dsp:spPr>
        <a:xfrm>
          <a:off x="1330198" y="1742813"/>
          <a:ext cx="3959996" cy="1265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Univariate Outliers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Maximum Likelihood Method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Grubb’s Test</a:t>
          </a:r>
          <a:endParaRPr lang="en-IN" sz="2000" kern="1200" dirty="0"/>
        </a:p>
      </dsp:txBody>
      <dsp:txXfrm>
        <a:off x="1367270" y="1779885"/>
        <a:ext cx="3885852" cy="1191576"/>
      </dsp:txXfrm>
    </dsp:sp>
    <dsp:sp modelId="{C5FFE635-7CB6-400A-8A3A-C9C910AB0AEC}">
      <dsp:nvSpPr>
        <dsp:cNvPr id="0" name=""/>
        <dsp:cNvSpPr/>
      </dsp:nvSpPr>
      <dsp:spPr>
        <a:xfrm>
          <a:off x="1051739" y="1394739"/>
          <a:ext cx="278458" cy="2594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4728"/>
              </a:lnTo>
              <a:lnTo>
                <a:pt x="278458" y="25947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C0088-5EB2-46D4-900E-40E63FC6D88F}">
      <dsp:nvSpPr>
        <dsp:cNvPr id="0" name=""/>
        <dsp:cNvSpPr/>
      </dsp:nvSpPr>
      <dsp:spPr>
        <a:xfrm>
          <a:off x="1330198" y="3356607"/>
          <a:ext cx="3959996" cy="1265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Multivariate Outliers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Using </a:t>
          </a:r>
          <a:r>
            <a:rPr lang="en-US" sz="2000" kern="1200" dirty="0" err="1"/>
            <a:t>Mahalanobis</a:t>
          </a:r>
          <a:r>
            <a:rPr lang="en-US" sz="2000" kern="1200" dirty="0"/>
            <a:t> Distance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Using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𝜒</m:t>
                  </m:r>
                </m:e>
                <m:sup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  <m:r>
                <a:rPr lang="en-US" sz="20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000" kern="1200" dirty="0"/>
            <a:t>Distance</a:t>
          </a:r>
        </a:p>
      </dsp:txBody>
      <dsp:txXfrm>
        <a:off x="1367270" y="3393679"/>
        <a:ext cx="3885852" cy="1191576"/>
      </dsp:txXfrm>
    </dsp:sp>
    <dsp:sp modelId="{8ADA54AE-5EAF-41FB-9343-D3AD844D15AE}">
      <dsp:nvSpPr>
        <dsp:cNvPr id="0" name=""/>
        <dsp:cNvSpPr/>
      </dsp:nvSpPr>
      <dsp:spPr>
        <a:xfrm>
          <a:off x="1051739" y="1394739"/>
          <a:ext cx="278458" cy="4208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8522"/>
              </a:lnTo>
              <a:lnTo>
                <a:pt x="278458" y="42085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E04864-2902-422D-821C-146C9A555794}">
      <dsp:nvSpPr>
        <dsp:cNvPr id="0" name=""/>
        <dsp:cNvSpPr/>
      </dsp:nvSpPr>
      <dsp:spPr>
        <a:xfrm>
          <a:off x="1330198" y="4970401"/>
          <a:ext cx="3959996" cy="1265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Mixture of Parametric Distributions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Multiple Parametric Distributions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Multiple Clusters</a:t>
          </a:r>
          <a:endParaRPr lang="en-IN" sz="2000" kern="1200" dirty="0"/>
        </a:p>
      </dsp:txBody>
      <dsp:txXfrm>
        <a:off x="1367270" y="5007473"/>
        <a:ext cx="3885852" cy="1191576"/>
      </dsp:txXfrm>
    </dsp:sp>
    <dsp:sp modelId="{14F0172E-2877-42EF-9110-270E2B717073}">
      <dsp:nvSpPr>
        <dsp:cNvPr id="0" name=""/>
        <dsp:cNvSpPr/>
      </dsp:nvSpPr>
      <dsp:spPr>
        <a:xfrm>
          <a:off x="5429424" y="2445"/>
          <a:ext cx="2784588" cy="1392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Non-Parametric</a:t>
          </a:r>
          <a:endParaRPr lang="en-IN" sz="4300" kern="1200" dirty="0"/>
        </a:p>
      </dsp:txBody>
      <dsp:txXfrm>
        <a:off x="5470203" y="43224"/>
        <a:ext cx="2703030" cy="1310736"/>
      </dsp:txXfrm>
    </dsp:sp>
    <dsp:sp modelId="{BEE4DBF7-05C0-4FC9-9325-781E56E15C81}">
      <dsp:nvSpPr>
        <dsp:cNvPr id="0" name=""/>
        <dsp:cNvSpPr/>
      </dsp:nvSpPr>
      <dsp:spPr>
        <a:xfrm>
          <a:off x="5707883" y="1394739"/>
          <a:ext cx="278458" cy="1044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4220"/>
              </a:lnTo>
              <a:lnTo>
                <a:pt x="278458" y="10442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3A676-5B08-4876-BE7E-0262A27D434A}">
      <dsp:nvSpPr>
        <dsp:cNvPr id="0" name=""/>
        <dsp:cNvSpPr/>
      </dsp:nvSpPr>
      <dsp:spPr>
        <a:xfrm>
          <a:off x="5986341" y="1742813"/>
          <a:ext cx="3959996" cy="13922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Histogram</a:t>
          </a:r>
          <a:endParaRPr lang="en-IN" sz="2000" kern="1200" dirty="0"/>
        </a:p>
      </dsp:txBody>
      <dsp:txXfrm>
        <a:off x="6027120" y="1783592"/>
        <a:ext cx="3878438" cy="1310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8T04:08:04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29399 2873 31 0,'0'0'30'15,"0"0"-7"-15,0 0 4 16,0 0 5-16,0 0 11 15,0 0-6-15,0 0-2 16,0 0 16-16,0 0-5 16,0 0-7-16,0 0-9 15,0 0-14-15,0 0-7 16,0 3-6-16,0-3-3 16,0 0-2-16,-5 3 2 15,1-3 3-15,4 0 5 0,-3 0-1 16,3 0 1-16,0 0-3 15,0 0-4-15,0 3-1 16,0-3 1-16,0 0-1 16,0 0-16-16,0 0-21 15,0 0-38-15,0 1-55 16,0 4-45-16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8T04:18:13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13584 13739 5 0,'0'0'31'0,"0"0"8"16,0 0 4-16,0 0-10 16,0 0 3-16,0 0-15 15,0 0 1-15,0 0-3 16,0 0-1-16,0 0 3 15,0 0-9-15,0 0-1 0,0 0-8 16,0 0-2-16,0 0 2 16,0 0 0-16,0 0-3 15,0 0 0-15,0 0-1 16,0 0 1-16,0 0 1 16,0 0 1-16,0 0-1 15,0 0 2-15,0 0-2 16,0 0 2-16,0 0 3 15,0 0-1-15,0 0-3 16,0 0 4-16,0 0-5 16,0 0 3-16,0 0-4 15,0 0-38-15,4-9-107 0</inkml:trace>
  <inkml:trace contextRef="#ctx0" brushRef="#br0" timeOffset="1378.67">19150 13168 1 0,'0'0'24'0,"0"0"-10"0,0 0-9 16,0 0-4-16,0 0 2 15,0 0-3-15,0 10 0 16,0-10 3-16,2 2 2 15,-2-2 3-15,0 0 8 16,0 0-4-16,0 0 1 16,0 0 1-16,0 0-5 15,0 0 4-15,2 3-10 16,-2-3 3-16,2 0-3 16,-2 0 1-16,0 0 0 15,0 0-2-15,0 0 5 16,0 0-7-16,0 0-2 15,0 0 2-15,0 0 0 0,0 0-1 16,0 0-2-16,0 0 2 16,0 0 0-16,0 0-8 15,0 3-22-15,0-3-49 16</inkml:trace>
  <inkml:trace contextRef="#ctx0" brushRef="#br0" timeOffset="1949.28">18597 13140 4 0,'0'0'10'0,"0"0"-10"15,0 0-2-15,0 0 1 16,0 0 0-16,0 0-2 15,2 0-4-15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C470-753A-4776-9625-AA612BBF0184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6D4D-FE1D-4875-9113-0C41E35A6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07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3AD5D06-2D07-4881-9731-C8C8F093AC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33C337E-9299-4C7F-AB31-3F1A24671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3AD5D06-2D07-4881-9731-C8C8F093AC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33C337E-9299-4C7F-AB31-3F1A24671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28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F18BFC2-A16C-4492-B6D0-E748C32FA85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490656-9362-47BC-8A74-B0F691B350E5}" type="slidenum">
              <a:rPr lang="en-GB" altLang="en-US"/>
              <a:pPr/>
              <a:t>21</a:t>
            </a:fld>
            <a:endParaRPr lang="en-GB" altLang="en-US"/>
          </a:p>
        </p:txBody>
      </p:sp>
      <p:sp>
        <p:nvSpPr>
          <p:cNvPr id="126977" name="Rectangle 1">
            <a:extLst>
              <a:ext uri="{FF2B5EF4-FFF2-40B4-BE49-F238E27FC236}">
                <a16:creationId xmlns:a16="http://schemas.microsoft.com/office/drawing/2014/main" id="{6A5E7867-47CB-47A8-8BFF-AC0A17958C3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EB50C97F-7756-4239-B178-3D308151D4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A85E7E1-789E-4E19-8915-576FBE39F1D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F0BF79-2FA7-4F56-8A57-6BD3523AAB82}" type="slidenum">
              <a:rPr lang="en-GB" altLang="en-US"/>
              <a:pPr/>
              <a:t>22</a:t>
            </a:fld>
            <a:endParaRPr lang="en-GB" altLang="en-US"/>
          </a:p>
        </p:txBody>
      </p:sp>
      <p:sp>
        <p:nvSpPr>
          <p:cNvPr id="128001" name="Rectangle 1">
            <a:extLst>
              <a:ext uri="{FF2B5EF4-FFF2-40B4-BE49-F238E27FC236}">
                <a16:creationId xmlns:a16="http://schemas.microsoft.com/office/drawing/2014/main" id="{28970AE9-7F68-48D6-B9C3-5F57C54ABD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CF40ADD2-30F5-468D-B85D-587B422E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E1C46CD-4C28-46BF-A6F9-63514D2D80D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7820A3-E2F1-4D69-BFA9-93C919382B75}" type="slidenum">
              <a:rPr lang="en-GB" altLang="en-US"/>
              <a:pPr/>
              <a:t>23</a:t>
            </a:fld>
            <a:endParaRPr lang="en-GB" altLang="en-US"/>
          </a:p>
        </p:txBody>
      </p:sp>
      <p:sp>
        <p:nvSpPr>
          <p:cNvPr id="233474" name="Text Box 2">
            <a:extLst>
              <a:ext uri="{FF2B5EF4-FFF2-40B4-BE49-F238E27FC236}">
                <a16:creationId xmlns:a16="http://schemas.microsoft.com/office/drawing/2014/main" id="{12874A96-A24A-49E4-B3BB-2B6CC34F8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E5E5014C-D0E7-44F2-99B1-758C855F6FAE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8B17-B6EE-4EC7-8CE3-BC5A712B1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5C232-AFAF-4E9D-AEE8-92F4C4434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A9FE7-8D58-46E8-91FD-F06D7AEA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CA6B-A967-46A2-9C57-1FC1DB91FCE6}" type="datetime1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085F3-7AB7-450D-ACEA-BB3A07EA3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F6BA0-7CBE-48CE-B8AE-F631B44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85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0F98-68F7-4A3B-A056-723A64C9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C6CD6-1E97-4592-9500-DA3373EFB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02E9B-5E4C-4FD7-B5E8-68494FCBA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E76C-5CFC-4AA7-8596-F02A7705C884}" type="datetime1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1DCEB-00C4-4F4C-A236-6CF1B767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0257D-2CBA-4805-A1B6-451C050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68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AD650-CDCB-47E0-828E-E216582B1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A967B-C778-4D7E-86A6-9437053F4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B439-F6AC-4761-B2A9-9518AD53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00E2-3751-4FA7-AD7E-48A78C5D5857}" type="datetime1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4AC38-3348-49C7-91A3-6DC02E5D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067D-781B-48D8-A40C-C15403D7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981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C4F-3B48-4CA0-A900-EEE7F288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1"/>
            <a:ext cx="11580284" cy="10652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59FC2-07DA-4D7D-82A9-3A64EB3DD71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1" y="1447801"/>
            <a:ext cx="5687484" cy="4646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78DA1-7B88-4166-8C44-2221725E7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447801"/>
            <a:ext cx="5689600" cy="4646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635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D72C-30E5-4E5B-8A12-5BD29C81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337BD-CB3B-4D92-B82D-9B9EBD320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0DEDC-ACA4-434A-9344-43025E74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618B-A610-43F4-8C3A-27899EE232E5}" type="datetime1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99A58-8C5D-412E-9E8C-D3570998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B4D55-FA50-4F47-AAF7-1DF5D68A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66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1202-9CFE-4B32-9893-7B97433F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D822D-FD95-42F9-B114-A6C9C26A6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30406-D9DF-46C0-92D9-D61A66A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E26F1-ED24-4538-B2B7-275AD75773F8}" type="datetime1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57056-B869-4D4C-B36D-70D0915F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A4740-90B8-4617-984A-44D4941A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643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1820-8CE0-4AF1-8CCB-3031E9C2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83AB9-BFBE-4194-95F5-64F62A27A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644DE-FB21-4101-A409-0FE26D3BC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06653-DFBA-44A0-80B2-32CFBE2C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9321-E40D-432F-9EA1-454622B508E2}" type="datetime1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990A0-EA12-4E9C-AAAB-C2B1FEE8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638DE-6F71-4152-AC95-C0B5EF7F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5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696B-B369-4054-A14D-56B634BBE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9DCC2-F588-4E3C-A782-CB1BFB3D0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EC899-6122-4180-8CC5-A5539A990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F3A87-9D0D-44F6-80CC-ECD0CCB5C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B641A9-FB2A-44CB-909F-F197FC5AB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C5A81-40FA-42E2-9EC9-483E5622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08E9-A3F0-44D9-A1E8-60D9E00684D8}" type="datetime1">
              <a:rPr lang="en-IN" smtClean="0"/>
              <a:t>06-09-2022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62E8E-5F4C-49AA-8DD5-3F11E8D66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6859A7-602B-4D7D-880E-240D1F50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67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E88D-7962-4EDB-98F9-6B52FBC2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3DEB2-85B5-4370-BD9D-32FF0BD65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4F1F-1DFB-4FD3-B68B-14B1A8852CD2}" type="datetime1">
              <a:rPr lang="en-IN" smtClean="0"/>
              <a:t>06-09-2022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FD768-816E-419C-A5EA-56C71D3EE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5A464-4429-42E8-BB93-1307BDE6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72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0E31EC-81E9-4291-B20F-2495B64D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C44E-C990-4536-AA99-F188A541530D}" type="datetime1">
              <a:rPr lang="en-IN" smtClean="0"/>
              <a:t>06-09-2022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53FD7-14D0-4676-9986-67CBCB8DB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4177-2D88-470A-8AFD-6215BDEE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83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6087-96A6-45C9-9A75-EEE3B942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CBEF9-335C-435C-955D-9495C2EC6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4A3FF-D151-4D12-96A4-6F9EF29ED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27A88-ED37-4F98-97A7-575FA0DE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98D74-DDBC-4392-8C6C-B5F4402072CA}" type="datetime1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86E9A-4F3C-4931-BA32-A5A75287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BECBE-2CDF-43B9-BF77-3E32DEEE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02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5712C-6425-4790-A63E-087A9C48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721A5B-C311-42D1-B80B-528CD5312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BE271-006E-47E1-ADB6-3340796EE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DC102-1F35-49CF-B870-93C177079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2B79-2CB5-4EC0-9B89-8A8B6A079CBA}" type="datetime1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36C47-C816-465E-BA7B-8009132CF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3F10F-999A-4ED5-84C4-E5133F9B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11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D1991-B86B-4534-9AEF-3105F5B7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8A90B-BEEE-4233-B898-41396847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57FF6-4EF8-40AA-9AF1-134BB9D01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C6C20-82C2-4370-AC23-5DF58EE62228}" type="datetime1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B795B-1486-4F6C-9789-68994EF43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692D-FEF8-4D21-BBDB-895648672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02384-111F-4062-8471-43471E6201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99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www.iomniscient.com/products_iq140.ht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3933" y="2426206"/>
            <a:ext cx="8144134" cy="1839235"/>
          </a:xfrm>
        </p:spPr>
        <p:txBody>
          <a:bodyPr>
            <a:normAutofit/>
          </a:bodyPr>
          <a:lstStyle/>
          <a:p>
            <a:r>
              <a:rPr lang="en-IN" dirty="0"/>
              <a:t>Outlier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47ACAC-96F7-458F-98A0-23454AC57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290"/>
            <a:ext cx="1787204" cy="178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93DFED-0622-42E1-BFBC-267653B0CEE0}"/>
              </a:ext>
            </a:extLst>
          </p:cNvPr>
          <p:cNvSpPr txBox="1"/>
          <p:nvPr/>
        </p:nvSpPr>
        <p:spPr>
          <a:xfrm>
            <a:off x="1726712" y="-12464"/>
            <a:ext cx="10465288" cy="17851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 COLLEGE OF ENGINEERING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Affiliated to Goa University</a:t>
            </a:r>
            <a:endParaRPr kumimoji="0" lang="en-IN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TECHNOLOGY DEPARTMENT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Impart high quality knowledge and skills to students in the field of Information Technology ,motivate research, encourage industry consultancy projects and nurture human values and life skills.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34B87-F710-4E1E-B2F8-1F646FF88FA5}"/>
              </a:ext>
            </a:extLst>
          </p:cNvPr>
          <p:cNvSpPr txBox="1"/>
          <p:nvPr/>
        </p:nvSpPr>
        <p:spPr>
          <a:xfrm>
            <a:off x="90575" y="4919008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Prepared By,</a:t>
            </a:r>
          </a:p>
          <a:p>
            <a:r>
              <a:rPr lang="en-US" sz="2400" dirty="0"/>
              <a:t>Ms. Diana Miranda </a:t>
            </a:r>
          </a:p>
          <a:p>
            <a:r>
              <a:rPr lang="en-US" sz="2400" dirty="0"/>
              <a:t>Assistant Professor </a:t>
            </a:r>
          </a:p>
          <a:p>
            <a:r>
              <a:rPr lang="en-US" sz="2400" dirty="0"/>
              <a:t>Dept. of Information Technology</a:t>
            </a:r>
          </a:p>
          <a:p>
            <a:r>
              <a:rPr lang="en-US" sz="2400" dirty="0"/>
              <a:t>Goa College of Engineering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C7517A-CD76-4761-82D3-2A3741CF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94A4-2787-426D-84BD-06DA371DCB66}" type="slidenum">
              <a:rPr lang="en-IN" b="1" smtClean="0">
                <a:solidFill>
                  <a:schemeClr val="tx1"/>
                </a:solidFill>
              </a:rPr>
              <a:t>1</a:t>
            </a:fld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659"/>
    </mc:Choice>
    <mc:Fallback xmlns="">
      <p:transition advTm="7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1D2DE14F-5B51-40A1-9D91-D588DB5464A1}"/>
              </a:ext>
            </a:extLst>
          </p:cNvPr>
          <p:cNvSpPr txBox="1">
            <a:spLocks noGrp="1"/>
          </p:cNvSpPr>
          <p:nvPr/>
        </p:nvSpPr>
        <p:spPr bwMode="auto">
          <a:xfrm>
            <a:off x="8763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58DD0E0E-BE59-48BC-A736-E11642872E07}" type="slidenum">
              <a:rPr lang="en-US" altLang="en-US" sz="1200" b="1">
                <a:latin typeface="Calibri" panose="020F0502020204030204" pitchFamily="34" charset="0"/>
              </a:rPr>
              <a:pPr algn="r" eaLnBrk="1" hangingPunct="1"/>
              <a:t>10</a:t>
            </a:fld>
            <a:endParaRPr lang="en-US" altLang="en-US" sz="1200" b="1">
              <a:latin typeface="Calibri" panose="020F050202020403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1507B98-CC30-4F81-A4E7-E37CCE6C4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Challenges of Outlier Detection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D33B1-10F6-42BF-B7B6-2979D343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eaLnBrk="1" hangingPunct="1">
              <a:spcBef>
                <a:spcPct val="20000"/>
              </a:spcBef>
              <a:buSzPct val="60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  <a:latin typeface="+mn-lt"/>
              </a:rPr>
              <a:t>Handling noise in outlier detection</a:t>
            </a:r>
          </a:p>
          <a:p>
            <a:pPr marL="800100" lvl="1" indent="-342900" algn="l" eaLnBrk="1" hangingPunct="1">
              <a:spcBef>
                <a:spcPct val="20000"/>
              </a:spcBef>
              <a:buSzPct val="550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Noise may be present as deviations in attribute values or even missing values</a:t>
            </a:r>
          </a:p>
          <a:p>
            <a:pPr marL="800100" lvl="1" indent="-342900" algn="l" eaLnBrk="1" hangingPunct="1">
              <a:spcBef>
                <a:spcPct val="20000"/>
              </a:spcBef>
              <a:buSzPct val="55000"/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n-lt"/>
              </a:rPr>
              <a:t>Noise may distort the normal objects and blur the distinction between normal objects and outliers.  </a:t>
            </a:r>
          </a:p>
          <a:p>
            <a:pPr marL="800100" lvl="1" indent="-342900" algn="l" eaLnBrk="1" hangingPunct="1">
              <a:spcBef>
                <a:spcPct val="20000"/>
              </a:spcBef>
              <a:buSzPct val="550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B050"/>
                </a:solidFill>
              </a:rPr>
              <a:t>Noise help “hide” outliers</a:t>
            </a:r>
          </a:p>
          <a:p>
            <a:pPr marL="800100" lvl="1" indent="-342900" algn="l" eaLnBrk="1" hangingPunct="1">
              <a:spcBef>
                <a:spcPct val="20000"/>
              </a:spcBef>
              <a:buSzPct val="550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B050"/>
                </a:solidFill>
                <a:latin typeface="+mn-lt"/>
              </a:rPr>
              <a:t>Outliers may be “disguised” as noise</a:t>
            </a:r>
          </a:p>
          <a:p>
            <a:pPr algn="l" eaLnBrk="1" hangingPunct="1">
              <a:spcBef>
                <a:spcPct val="20000"/>
              </a:spcBef>
              <a:buSzPct val="60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  <a:latin typeface="+mn-lt"/>
              </a:rPr>
              <a:t>Understandability</a:t>
            </a:r>
          </a:p>
          <a:p>
            <a:pPr marL="800100" lvl="1" indent="-342900" algn="l" eaLnBrk="1" hangingPunct="1">
              <a:spcBef>
                <a:spcPct val="20000"/>
              </a:spcBef>
              <a:buSzPct val="55000"/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n-lt"/>
              </a:rPr>
              <a:t>Users may </a:t>
            </a:r>
            <a:r>
              <a:rPr lang="en-US" altLang="en-US" sz="2800" dirty="0">
                <a:solidFill>
                  <a:srgbClr val="0000FF"/>
                </a:solidFill>
              </a:rPr>
              <a:t>want to understand why the detected objects are outliers</a:t>
            </a:r>
          </a:p>
          <a:p>
            <a:pPr marL="800100" lvl="1" indent="-342900" algn="l" eaLnBrk="1" hangingPunct="1">
              <a:spcBef>
                <a:spcPct val="20000"/>
              </a:spcBef>
              <a:buSzPct val="55000"/>
              <a:buFont typeface="Arial" panose="020B0604020202020204" pitchFamily="34" charset="0"/>
              <a:buChar char="•"/>
            </a:pPr>
            <a:r>
              <a:rPr lang="en-US" altLang="en-US" sz="2800" dirty="0"/>
              <a:t>Outlier detection method must </a:t>
            </a:r>
            <a:r>
              <a:rPr lang="en-US" altLang="en-US" sz="2800" dirty="0">
                <a:solidFill>
                  <a:srgbClr val="00B050"/>
                </a:solidFill>
              </a:rPr>
              <a:t>provide some justification </a:t>
            </a:r>
            <a:r>
              <a:rPr lang="en-US" altLang="en-US" sz="2800" dirty="0"/>
              <a:t>of the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D720F-3FF7-4BE2-80C7-44DF321D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36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D7961-8F76-4B93-82BA-5E43AB6B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Methods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DFBDD-D059-45D3-B83E-1F5835468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219C63-2134-4BA0-ACF5-B859D4E6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30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A147-17AB-431B-AB58-07E55C00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types of Classification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30571-8BFB-48D8-B681-D620DFC4A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Supervised, Semi-Supervised and Unsupervised Methods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Depends on whether experts labeled examples of normal and outlier objects are available</a:t>
            </a:r>
          </a:p>
          <a:p>
            <a:r>
              <a:rPr lang="en-US" dirty="0"/>
              <a:t>Statistical Methods, Proximity-Based Methods and Clustering Based Methods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EC60-9DE7-46E4-A1ED-F2C296E4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16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A626-6618-459B-9B90-A4F10403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Supervised, Semi-Supervised and Unsupervised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5F983-DF48-4F52-B347-00901AF4B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Supervised Methods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Domain experts examine and label a sample of the underlying data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Task is to learn a classifier that can recognize outliers</a:t>
            </a:r>
          </a:p>
          <a:p>
            <a:pPr lvl="1"/>
            <a:r>
              <a:rPr lang="en-IN" dirty="0">
                <a:solidFill>
                  <a:srgbClr val="0000FF"/>
                </a:solidFill>
              </a:rPr>
              <a:t>Challenges:</a:t>
            </a:r>
          </a:p>
          <a:p>
            <a:pPr lvl="2"/>
            <a:r>
              <a:rPr lang="en-IN" sz="2400" dirty="0">
                <a:solidFill>
                  <a:srgbClr val="00B050"/>
                </a:solidFill>
              </a:rPr>
              <a:t>Class Imbalance</a:t>
            </a:r>
            <a:r>
              <a:rPr lang="en-IN" sz="2400" dirty="0"/>
              <a:t> between normal data and outliers</a:t>
            </a:r>
          </a:p>
          <a:p>
            <a:pPr lvl="2"/>
            <a:r>
              <a:rPr lang="en-IN" sz="2400" dirty="0"/>
              <a:t>In many applications, </a:t>
            </a:r>
            <a:r>
              <a:rPr lang="en-IN" sz="2400" dirty="0">
                <a:solidFill>
                  <a:srgbClr val="00B050"/>
                </a:solidFill>
              </a:rPr>
              <a:t>catching as many outliers as possible </a:t>
            </a:r>
            <a:r>
              <a:rPr lang="en-IN" sz="2400" dirty="0"/>
              <a:t>(sensitivity or recall of outlier detection) is </a:t>
            </a:r>
            <a:r>
              <a:rPr lang="en-IN" sz="2400" dirty="0">
                <a:solidFill>
                  <a:srgbClr val="00B050"/>
                </a:solidFill>
              </a:rPr>
              <a:t>far more important than mislabelling objects as outliers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7F95C-A9E0-401A-B84E-F100C6D2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945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A626-6618-459B-9B90-A4F10403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Supervised, Semi-Supervised and Unsupervised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5F983-DF48-4F52-B347-00901AF4B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48" y="1690687"/>
            <a:ext cx="7715865" cy="503457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Unsupervised Methods</a:t>
            </a:r>
          </a:p>
          <a:p>
            <a:pPr lvl="1"/>
            <a:r>
              <a:rPr lang="en-IN" dirty="0">
                <a:solidFill>
                  <a:srgbClr val="0000FF"/>
                </a:solidFill>
              </a:rPr>
              <a:t>Normal objects are somewhat clustered</a:t>
            </a:r>
          </a:p>
          <a:p>
            <a:pPr lvl="1"/>
            <a:r>
              <a:rPr lang="en-IN" dirty="0">
                <a:solidFill>
                  <a:srgbClr val="0000FF"/>
                </a:solidFill>
              </a:rPr>
              <a:t>An outlier is expected to occur far away in the feature space from any of those groups of normal objects</a:t>
            </a:r>
          </a:p>
          <a:p>
            <a:pPr lvl="1">
              <a:lnSpc>
                <a:spcPct val="100000"/>
              </a:lnSpc>
            </a:pPr>
            <a:r>
              <a:rPr lang="en-IN" dirty="0">
                <a:solidFill>
                  <a:srgbClr val="00CC00"/>
                </a:solidFill>
              </a:rPr>
              <a:t>This assumption may not always be true: </a:t>
            </a:r>
          </a:p>
          <a:p>
            <a:pPr lvl="2"/>
            <a:r>
              <a:rPr lang="en-IN" sz="2400" dirty="0"/>
              <a:t>Normal objects may be uniformly distributes. </a:t>
            </a:r>
          </a:p>
          <a:p>
            <a:pPr lvl="2"/>
            <a:r>
              <a:rPr lang="en-IN" sz="2400" dirty="0"/>
              <a:t>Collective outliers share high similarity in a small area</a:t>
            </a:r>
          </a:p>
          <a:p>
            <a:pPr lvl="1"/>
            <a:r>
              <a:rPr lang="en-IN" dirty="0"/>
              <a:t>Many clustering methods can be adapted to act as unsupervised outlier detection methods</a:t>
            </a:r>
          </a:p>
          <a:p>
            <a:pPr lvl="1"/>
            <a:r>
              <a:rPr lang="en-IN" dirty="0">
                <a:solidFill>
                  <a:srgbClr val="0000FF"/>
                </a:solidFill>
              </a:rPr>
              <a:t>Such methods suffer from 2 issues:</a:t>
            </a:r>
          </a:p>
          <a:p>
            <a:pPr lvl="2"/>
            <a:r>
              <a:rPr lang="en-IN" sz="2400" dirty="0">
                <a:solidFill>
                  <a:srgbClr val="00CC00"/>
                </a:solidFill>
              </a:rPr>
              <a:t>Confusion between noise and outlier</a:t>
            </a:r>
          </a:p>
          <a:p>
            <a:pPr lvl="2"/>
            <a:r>
              <a:rPr lang="en-IN" sz="2400" dirty="0">
                <a:solidFill>
                  <a:srgbClr val="00CC00"/>
                </a:solidFill>
              </a:rPr>
              <a:t>High cost of clustering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775CEE6-52A6-4686-A415-8BA4F98C6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090" y="2420067"/>
            <a:ext cx="3742911" cy="2874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4CD62-69D9-4020-96FC-DAEDC075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500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A626-6618-459B-9B90-A4F10403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Supervised, Semi-Supervised and Unsupervised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5F983-DF48-4F52-B347-00901AF4B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Semi-Supervised Methods</a:t>
            </a:r>
          </a:p>
          <a:p>
            <a:pPr lvl="1"/>
            <a:r>
              <a:rPr lang="en-IN" dirty="0">
                <a:solidFill>
                  <a:srgbClr val="0000FF"/>
                </a:solidFill>
              </a:rPr>
              <a:t>Amount of labelled data is limited</a:t>
            </a:r>
          </a:p>
          <a:p>
            <a:pPr lvl="1"/>
            <a:r>
              <a:rPr lang="en-IN" dirty="0">
                <a:solidFill>
                  <a:srgbClr val="0000FF"/>
                </a:solidFill>
              </a:rPr>
              <a:t>Labelled normal objects along with nearby unlabelled objects are used to train a model for recognizing normal objects</a:t>
            </a:r>
          </a:p>
          <a:p>
            <a:pPr lvl="1"/>
            <a:r>
              <a:rPr lang="en-IN" dirty="0">
                <a:solidFill>
                  <a:srgbClr val="00CC00"/>
                </a:solidFill>
              </a:rPr>
              <a:t>All objects not fitting the model are classified as outliers</a:t>
            </a:r>
          </a:p>
          <a:p>
            <a:pPr lvl="1"/>
            <a:r>
              <a:rPr lang="en-IN" dirty="0">
                <a:solidFill>
                  <a:srgbClr val="0000FF"/>
                </a:solidFill>
              </a:rPr>
              <a:t>Tricky </a:t>
            </a:r>
            <a:r>
              <a:rPr lang="en-IN" dirty="0"/>
              <a:t>because a </a:t>
            </a:r>
            <a:r>
              <a:rPr lang="en-IN" dirty="0">
                <a:solidFill>
                  <a:srgbClr val="00CC00"/>
                </a:solidFill>
              </a:rPr>
              <a:t>small set of labelled outliers may not represent all the possible outliers</a:t>
            </a:r>
          </a:p>
          <a:p>
            <a:pPr lvl="1"/>
            <a:r>
              <a:rPr lang="en-IN" dirty="0">
                <a:solidFill>
                  <a:srgbClr val="0000FF"/>
                </a:solidFill>
              </a:rPr>
              <a:t>To improve performance:</a:t>
            </a:r>
            <a:r>
              <a:rPr lang="en-IN" dirty="0"/>
              <a:t> use help of models learned from unsupervised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451BB-646E-4385-9401-EFDF7EDC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95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C7D6-593D-4CDC-B209-B6A60B47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Methods, Proximity-Based Methods and Clustering Based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8289B-3124-42DC-9384-F1152E12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Statistical Methods</a:t>
            </a:r>
          </a:p>
          <a:p>
            <a:pPr lvl="1"/>
            <a:r>
              <a:rPr lang="en-US" sz="2800" dirty="0"/>
              <a:t>Also called </a:t>
            </a:r>
            <a:r>
              <a:rPr lang="en-US" sz="2800" dirty="0">
                <a:solidFill>
                  <a:srgbClr val="0000FF"/>
                </a:solidFill>
              </a:rPr>
              <a:t>model based methods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</a:rPr>
              <a:t>Make assumptions of data normality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</a:rPr>
              <a:t>Assume that normal data objects are generated by statistical models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</a:rPr>
              <a:t>Data not following the model are outliers</a:t>
            </a:r>
          </a:p>
          <a:p>
            <a:pPr lvl="1"/>
            <a:r>
              <a:rPr lang="en-US" sz="2800" dirty="0">
                <a:solidFill>
                  <a:srgbClr val="00CC00"/>
                </a:solidFill>
              </a:rPr>
              <a:t>Effectiveness</a:t>
            </a:r>
            <a:r>
              <a:rPr lang="en-US" sz="2800" dirty="0"/>
              <a:t> depends on </a:t>
            </a:r>
            <a:r>
              <a:rPr lang="en-US" sz="2800" dirty="0">
                <a:solidFill>
                  <a:srgbClr val="00CC00"/>
                </a:solidFill>
              </a:rPr>
              <a:t>whether the assumption holds true for the given data or not</a:t>
            </a:r>
          </a:p>
          <a:p>
            <a:pPr lvl="1"/>
            <a:r>
              <a:rPr lang="en-US" sz="2800" dirty="0"/>
              <a:t>2 types of statistical methods:</a:t>
            </a:r>
          </a:p>
          <a:p>
            <a:pPr lvl="2"/>
            <a:r>
              <a:rPr lang="en-US" sz="2800" dirty="0">
                <a:solidFill>
                  <a:srgbClr val="00CC00"/>
                </a:solidFill>
              </a:rPr>
              <a:t>Parametric</a:t>
            </a:r>
          </a:p>
          <a:p>
            <a:pPr lvl="2"/>
            <a:r>
              <a:rPr lang="en-US" sz="2800" dirty="0">
                <a:solidFill>
                  <a:srgbClr val="00CC00"/>
                </a:solidFill>
              </a:rPr>
              <a:t>Non-Parametric</a:t>
            </a:r>
            <a:endParaRPr lang="en-IN" sz="2800" dirty="0">
              <a:solidFill>
                <a:srgbClr val="00CC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58A96-BA69-4B8F-9A9E-A799A71B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46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C7D6-593D-4CDC-B209-B6A60B47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Methods, Proximity-Based Methods and Clustering Based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8289B-3124-42DC-9384-F1152E12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Proximity-Based Methods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</a:rPr>
              <a:t>Object is an outlier if its nearest </a:t>
            </a:r>
            <a:r>
              <a:rPr lang="en-US" sz="2800" dirty="0" err="1">
                <a:solidFill>
                  <a:srgbClr val="0000FF"/>
                </a:solidFill>
              </a:rPr>
              <a:t>neighbours</a:t>
            </a:r>
            <a:r>
              <a:rPr lang="en-US" sz="2800" dirty="0">
                <a:solidFill>
                  <a:srgbClr val="0000FF"/>
                </a:solidFill>
              </a:rPr>
              <a:t> are far away in feature space</a:t>
            </a:r>
          </a:p>
          <a:p>
            <a:pPr lvl="1"/>
            <a:r>
              <a:rPr lang="en-US" sz="2800" dirty="0">
                <a:solidFill>
                  <a:srgbClr val="00CC00"/>
                </a:solidFill>
              </a:rPr>
              <a:t>Effectiveness relies heavily on the proximity measures used</a:t>
            </a:r>
          </a:p>
          <a:p>
            <a:pPr lvl="1"/>
            <a:r>
              <a:rPr lang="en-US" sz="2800" dirty="0"/>
              <a:t>2 types:</a:t>
            </a:r>
          </a:p>
          <a:p>
            <a:pPr lvl="2"/>
            <a:r>
              <a:rPr lang="en-US" sz="2800" dirty="0">
                <a:solidFill>
                  <a:srgbClr val="00CC00"/>
                </a:solidFill>
              </a:rPr>
              <a:t>Distance Based</a:t>
            </a:r>
          </a:p>
          <a:p>
            <a:pPr lvl="2"/>
            <a:r>
              <a:rPr lang="en-US" sz="2800" dirty="0">
                <a:solidFill>
                  <a:srgbClr val="00CC00"/>
                </a:solidFill>
              </a:rPr>
              <a:t>Density Based</a:t>
            </a:r>
            <a:endParaRPr lang="en-IN" sz="2800" dirty="0">
              <a:solidFill>
                <a:srgbClr val="00CC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D2AD2-1706-4D03-BC9A-AAD03552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68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C7D6-593D-4CDC-B209-B6A60B47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Methods, Proximity-Based Methods and Clustering Based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8289B-3124-42DC-9384-F1152E12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Clustering Based Methods</a:t>
            </a:r>
          </a:p>
          <a:p>
            <a:pPr lvl="1"/>
            <a:r>
              <a:rPr lang="en-US" dirty="0"/>
              <a:t>Assume that normal data objects belong to large dense clusters</a:t>
            </a:r>
          </a:p>
          <a:p>
            <a:pPr lvl="1"/>
            <a:r>
              <a:rPr lang="en-US" dirty="0"/>
              <a:t>Outliers belong to small or sparse clusters or do not belong to any cluster</a:t>
            </a:r>
          </a:p>
          <a:p>
            <a:pPr lvl="1"/>
            <a:r>
              <a:rPr lang="en-US" dirty="0"/>
              <a:t>Clustering is an expensive operation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C17C0-DE15-4258-93D8-60A8F18A0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32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8A5F86-E773-42BA-B2FF-6E4F1D51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2462B-F8F2-44F8-9EB9-E70BA0426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466BD5-20C8-45BF-9542-4F511FF1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86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A6E66D-FA05-42B8-96D1-C05AB815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and Outlier Analysis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F5F61A-F48C-4D0D-BD55-F57B7F7F6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1D925-0D82-492A-AA57-597742B7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F2D-EDD8-40FD-9175-0FE21B4EF63E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694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>
            <a:extLst>
              <a:ext uri="{FF2B5EF4-FFF2-40B4-BE49-F238E27FC236}">
                <a16:creationId xmlns:a16="http://schemas.microsoft.com/office/drawing/2014/main" id="{F2B2B25E-9045-4337-904E-27D74EBCD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Intrusion Detection</a:t>
            </a:r>
          </a:p>
        </p:txBody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548C5883-0EC9-40B9-B68C-44204F5700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7836064" cy="4351338"/>
          </a:xfrm>
        </p:spPr>
        <p:txBody>
          <a:bodyPr>
            <a:noAutofit/>
          </a:bodyPr>
          <a:lstStyle/>
          <a:p>
            <a:pPr>
              <a:lnSpc>
                <a:spcPct val="94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Intrusion Detection: </a:t>
            </a:r>
          </a:p>
          <a:p>
            <a:pPr lvl="1">
              <a:lnSpc>
                <a:spcPct val="94000"/>
              </a:lnSpc>
            </a:pPr>
            <a:r>
              <a:rPr lang="en-US" altLang="en-US" dirty="0">
                <a:solidFill>
                  <a:srgbClr val="0000FF"/>
                </a:solidFill>
              </a:rPr>
              <a:t>Process of monitoring the events occurring in a computer system or network and analyzing them for intrusions</a:t>
            </a:r>
          </a:p>
          <a:p>
            <a:pPr lvl="1">
              <a:lnSpc>
                <a:spcPct val="94000"/>
              </a:lnSpc>
            </a:pPr>
            <a:r>
              <a:rPr lang="en-US" altLang="en-US" dirty="0">
                <a:solidFill>
                  <a:srgbClr val="00CC00"/>
                </a:solidFill>
              </a:rPr>
              <a:t>Intrusions are defined as attempts to bypass the security mechanisms of a computer or network </a:t>
            </a:r>
            <a:r>
              <a:rPr lang="ar-SA" altLang="en-US" dirty="0">
                <a:solidFill>
                  <a:srgbClr val="00CC00"/>
                </a:solidFill>
                <a:cs typeface="Arial" panose="020B0604020202020204" pitchFamily="34" charset="0"/>
              </a:rPr>
              <a:t>‏</a:t>
            </a:r>
            <a:endParaRPr lang="en-US" altLang="en-US" dirty="0">
              <a:solidFill>
                <a:srgbClr val="00CC00"/>
              </a:solidFill>
            </a:endParaRPr>
          </a:p>
          <a:p>
            <a:pPr>
              <a:lnSpc>
                <a:spcPct val="94000"/>
              </a:lnSpc>
            </a:pPr>
            <a:r>
              <a:rPr lang="en-US" altLang="en-US" sz="2400" dirty="0"/>
              <a:t>Challenges</a:t>
            </a:r>
          </a:p>
          <a:p>
            <a:pPr lvl="1">
              <a:lnSpc>
                <a:spcPct val="94000"/>
              </a:lnSpc>
            </a:pPr>
            <a:r>
              <a:rPr lang="en-US" altLang="en-US" dirty="0"/>
              <a:t>Traditional signature-based intrusion detection</a:t>
            </a:r>
            <a:br>
              <a:rPr lang="en-US" altLang="en-US" dirty="0"/>
            </a:br>
            <a:r>
              <a:rPr lang="en-US" altLang="en-US" dirty="0"/>
              <a:t>systems are </a:t>
            </a:r>
            <a:r>
              <a:rPr lang="en-US" altLang="en-US" dirty="0">
                <a:solidFill>
                  <a:srgbClr val="FF0000"/>
                </a:solidFill>
              </a:rPr>
              <a:t>based on signatures of known </a:t>
            </a:r>
            <a:br>
              <a:rPr lang="en-US" altLang="en-US" dirty="0">
                <a:solidFill>
                  <a:srgbClr val="FF0000"/>
                </a:solidFill>
              </a:rPr>
            </a:br>
            <a:r>
              <a:rPr lang="en-US" altLang="en-US" dirty="0">
                <a:solidFill>
                  <a:srgbClr val="FF0000"/>
                </a:solidFill>
              </a:rPr>
              <a:t>attacks and cannot detect emerging cyber threats</a:t>
            </a:r>
          </a:p>
          <a:p>
            <a:pPr>
              <a:lnSpc>
                <a:spcPct val="94000"/>
              </a:lnSpc>
            </a:pPr>
            <a:endParaRPr lang="en-US" altLang="en-US" sz="2400" dirty="0"/>
          </a:p>
        </p:txBody>
      </p:sp>
      <p:grpSp>
        <p:nvGrpSpPr>
          <p:cNvPr id="234500" name="Group 4">
            <a:extLst>
              <a:ext uri="{FF2B5EF4-FFF2-40B4-BE49-F238E27FC236}">
                <a16:creationId xmlns:a16="http://schemas.microsoft.com/office/drawing/2014/main" id="{E343C647-C023-4C57-B6AB-4A7735C6E5BF}"/>
              </a:ext>
            </a:extLst>
          </p:cNvPr>
          <p:cNvGrpSpPr>
            <a:grpSpLocks/>
          </p:cNvGrpSpPr>
          <p:nvPr/>
        </p:nvGrpSpPr>
        <p:grpSpPr bwMode="auto">
          <a:xfrm>
            <a:off x="9037433" y="2105614"/>
            <a:ext cx="2805523" cy="3791359"/>
            <a:chOff x="4129" y="1891"/>
            <a:chExt cx="1630" cy="1756"/>
          </a:xfrm>
        </p:grpSpPr>
        <p:pic>
          <p:nvPicPr>
            <p:cNvPr id="234501" name="Picture 5">
              <a:extLst>
                <a:ext uri="{FF2B5EF4-FFF2-40B4-BE49-F238E27FC236}">
                  <a16:creationId xmlns:a16="http://schemas.microsoft.com/office/drawing/2014/main" id="{E4284926-9E19-4351-A3D9-3D43BB648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52" r="41113" b="3853"/>
            <a:stretch>
              <a:fillRect/>
            </a:stretch>
          </p:blipFill>
          <p:spPr bwMode="auto">
            <a:xfrm>
              <a:off x="4129" y="1891"/>
              <a:ext cx="1631" cy="1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11552" r="41113" b="385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34502" name="Picture 6">
              <a:extLst>
                <a:ext uri="{FF2B5EF4-FFF2-40B4-BE49-F238E27FC236}">
                  <a16:creationId xmlns:a16="http://schemas.microsoft.com/office/drawing/2014/main" id="{5BD7CA19-C0C8-4AF6-B4AD-CB6BCE7CD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40" t="43445" r="15385" b="16998"/>
            <a:stretch>
              <a:fillRect/>
            </a:stretch>
          </p:blipFill>
          <p:spPr bwMode="auto">
            <a:xfrm>
              <a:off x="4635" y="2341"/>
              <a:ext cx="665" cy="9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64340" t="43445" r="15385" b="1699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4503" name="AutoShape 7">
              <a:extLst>
                <a:ext uri="{FF2B5EF4-FFF2-40B4-BE49-F238E27FC236}">
                  <a16:creationId xmlns:a16="http://schemas.microsoft.com/office/drawing/2014/main" id="{8600771E-56D3-4D3A-BC1D-DB32DB3FFB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523" y="2795"/>
              <a:ext cx="172" cy="72"/>
            </a:xfrm>
            <a:prstGeom prst="triangle">
              <a:avLst>
                <a:gd name="adj" fmla="val 50000"/>
              </a:avLst>
            </a:prstGeom>
            <a:solidFill>
              <a:srgbClr val="0089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4504" name="AutoShape 8">
              <a:extLst>
                <a:ext uri="{FF2B5EF4-FFF2-40B4-BE49-F238E27FC236}">
                  <a16:creationId xmlns:a16="http://schemas.microsoft.com/office/drawing/2014/main" id="{54D57007-D655-49F6-8F10-A9EA799E31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5272" y="2808"/>
              <a:ext cx="177" cy="76"/>
            </a:xfrm>
            <a:prstGeom prst="triangle">
              <a:avLst>
                <a:gd name="adj" fmla="val 50000"/>
              </a:avLst>
            </a:prstGeom>
            <a:solidFill>
              <a:srgbClr val="005A5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26B827-5050-439E-9041-25BCC25C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20</a:t>
            </a:fld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22D2A6A8-27BF-4329-A293-60E4684C0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CC33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Fraud</a:t>
            </a:r>
            <a:r>
              <a:rPr lang="en-GB" altLang="en-US" sz="4000">
                <a:solidFill>
                  <a:srgbClr val="990000"/>
                </a:solidFill>
              </a:rPr>
              <a:t> </a:t>
            </a:r>
            <a:r>
              <a:rPr lang="en-GB" altLang="en-US"/>
              <a:t>Detection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E218D0D7-F6CE-412E-90DD-B4AFC73A7E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>
                <a:solidFill>
                  <a:srgbClr val="FF0000"/>
                </a:solidFill>
              </a:rPr>
              <a:t>Fraud detection refers to detection of criminal activities occurring in commercial organizations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>
                <a:solidFill>
                  <a:srgbClr val="00CC00"/>
                </a:solidFill>
              </a:rPr>
              <a:t>Malicious users might be the actual customers of the organization or might be posing as a customer (also known as identity theft). </a:t>
            </a:r>
          </a:p>
          <a:p>
            <a:pPr>
              <a:lnSpc>
                <a:spcPct val="10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>
                <a:solidFill>
                  <a:srgbClr val="0000FF"/>
                </a:solidFill>
              </a:rPr>
              <a:t>Types of fraud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>
                <a:solidFill>
                  <a:srgbClr val="00CC00"/>
                </a:solidFill>
              </a:rPr>
              <a:t>Credit card fraud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>
                <a:solidFill>
                  <a:srgbClr val="00CC00"/>
                </a:solidFill>
              </a:rPr>
              <a:t>Insurance claim fraud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>
                <a:solidFill>
                  <a:srgbClr val="00CC00"/>
                </a:solidFill>
              </a:rPr>
              <a:t>Mobile / cell phone fraud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>
                <a:solidFill>
                  <a:srgbClr val="00CC00"/>
                </a:solidFill>
              </a:rPr>
              <a:t>Insider trading</a:t>
            </a:r>
          </a:p>
          <a:p>
            <a:pPr>
              <a:lnSpc>
                <a:spcPct val="10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Challenges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Fast and accurate real-time detection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 dirty="0"/>
              <a:t>Misclassification cost is very high</a:t>
            </a:r>
          </a:p>
        </p:txBody>
      </p: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01234ABC-842E-4D5E-895B-2A7A8FD689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773375"/>
              </p:ext>
            </p:extLst>
          </p:nvPr>
        </p:nvGraphicFramePr>
        <p:xfrm>
          <a:off x="7872361" y="3561378"/>
          <a:ext cx="3067050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904480" imgH="1751760" progId="">
                  <p:embed/>
                </p:oleObj>
              </mc:Choice>
              <mc:Fallback>
                <p:oleObj r:id="rId3" imgW="2904480" imgH="1751760" progId="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01234ABC-842E-4D5E-895B-2A7A8FD689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2361" y="3561378"/>
                        <a:ext cx="3067050" cy="17986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35B5A-878A-47A2-A5F2-33282CDD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21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1BCF0A54-EE01-4F33-8893-9CFF591C6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Healthcare Informatics</a:t>
            </a: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D6D47261-16EF-4381-B2D2-5AFD521ECB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>
                <a:solidFill>
                  <a:srgbClr val="FF0000"/>
                </a:solidFill>
              </a:rPr>
              <a:t>Detect anomalous patient records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>
                <a:solidFill>
                  <a:srgbClr val="00CC00"/>
                </a:solidFill>
              </a:rPr>
              <a:t>Indicate disease outbreaks, instrumentation errors, etc.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>
                <a:solidFill>
                  <a:srgbClr val="FF0000"/>
                </a:solidFill>
              </a:rPr>
              <a:t>Key Challenges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>
                <a:solidFill>
                  <a:srgbClr val="0000FF"/>
                </a:solidFill>
              </a:rPr>
              <a:t>Only normal labels available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>
                <a:solidFill>
                  <a:srgbClr val="0000FF"/>
                </a:solidFill>
              </a:rPr>
              <a:t>Misclassification cost is very high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>
                <a:solidFill>
                  <a:srgbClr val="0000FF"/>
                </a:solidFill>
              </a:rPr>
              <a:t>Data can be complex: </a:t>
            </a:r>
            <a:r>
              <a:rPr lang="en-GB" altLang="en-US" dirty="0" err="1">
                <a:solidFill>
                  <a:srgbClr val="0000FF"/>
                </a:solidFill>
              </a:rPr>
              <a:t>spatio</a:t>
            </a:r>
            <a:r>
              <a:rPr lang="en-GB" altLang="en-US" dirty="0">
                <a:solidFill>
                  <a:srgbClr val="0000FF"/>
                </a:solidFill>
              </a:rPr>
              <a:t>-temporal</a:t>
            </a:r>
          </a:p>
          <a:p>
            <a:pPr>
              <a:lnSpc>
                <a:spcPct val="10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96600629-6A94-4E92-A12B-432B8CA5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0" y="2667000"/>
            <a:ext cx="90963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72ADA-0C5B-4B6F-9007-81A19260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22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9F259392-1B3B-4F09-9C98-7DFBB0F16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/>
              <a:t>Image Processing</a:t>
            </a:r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2F1DF511-E7DC-4F4D-B460-96438CA9F3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6017818" cy="4351338"/>
          </a:xfrm>
          <a:ln/>
        </p:spPr>
        <p:txBody>
          <a:bodyPr>
            <a:normAutofit lnSpcReduction="10000"/>
          </a:bodyPr>
          <a:lstStyle/>
          <a:p>
            <a:pPr marL="339725" indent="-339725"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2400" dirty="0">
                <a:solidFill>
                  <a:srgbClr val="FF0000"/>
                </a:solidFill>
              </a:rPr>
              <a:t>Detecting outliers in a image monitored over time</a:t>
            </a:r>
          </a:p>
          <a:p>
            <a:pPr marL="339725" indent="-339725"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2400" dirty="0">
                <a:solidFill>
                  <a:srgbClr val="FF0000"/>
                </a:solidFill>
              </a:rPr>
              <a:t>Detecting anomalous regions within an image</a:t>
            </a:r>
          </a:p>
          <a:p>
            <a:pPr marL="339725" indent="-339725"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2400" dirty="0">
                <a:solidFill>
                  <a:srgbClr val="0000FF"/>
                </a:solidFill>
              </a:rPr>
              <a:t>Used in </a:t>
            </a:r>
          </a:p>
          <a:p>
            <a:pPr marL="739775" lvl="1" indent="-282575"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2000" dirty="0">
                <a:solidFill>
                  <a:srgbClr val="00CC00"/>
                </a:solidFill>
              </a:rPr>
              <a:t>mammography image analysis</a:t>
            </a:r>
          </a:p>
          <a:p>
            <a:pPr marL="739775" lvl="1" indent="-282575"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2000" dirty="0">
                <a:solidFill>
                  <a:srgbClr val="00CC00"/>
                </a:solidFill>
              </a:rPr>
              <a:t>video surveillance </a:t>
            </a:r>
          </a:p>
          <a:p>
            <a:pPr marL="739775" lvl="1" indent="-282575"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2000" dirty="0">
                <a:solidFill>
                  <a:srgbClr val="00CC00"/>
                </a:solidFill>
              </a:rPr>
              <a:t>satellite image analysis</a:t>
            </a:r>
          </a:p>
          <a:p>
            <a:pPr marL="339725" indent="-339725"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2400" dirty="0"/>
              <a:t>Key Challenges</a:t>
            </a:r>
          </a:p>
          <a:p>
            <a:pPr marL="739775" lvl="1" indent="-282575"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2000" dirty="0"/>
              <a:t>Detecting collective anomalies</a:t>
            </a:r>
          </a:p>
          <a:p>
            <a:pPr marL="739775" lvl="1" indent="-282575"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2000" dirty="0"/>
              <a:t>Data sets are very large</a:t>
            </a:r>
          </a:p>
        </p:txBody>
      </p:sp>
      <p:pic>
        <p:nvPicPr>
          <p:cNvPr id="232452" name="Picture 4">
            <a:extLst>
              <a:ext uri="{FF2B5EF4-FFF2-40B4-BE49-F238E27FC236}">
                <a16:creationId xmlns:a16="http://schemas.microsoft.com/office/drawing/2014/main" id="{082905C6-01E1-4D93-B0CA-3447FB026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19" y="3570290"/>
            <a:ext cx="1982788" cy="252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2453" name="Oval 5">
            <a:extLst>
              <a:ext uri="{FF2B5EF4-FFF2-40B4-BE49-F238E27FC236}">
                <a16:creationId xmlns:a16="http://schemas.microsoft.com/office/drawing/2014/main" id="{74B83C7D-E6DF-4E38-9F60-11E1526D6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8619" y="5399089"/>
            <a:ext cx="228600" cy="304800"/>
          </a:xfrm>
          <a:prstGeom prst="ellipse">
            <a:avLst/>
          </a:prstGeom>
          <a:noFill/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2454" name="Line 6">
            <a:extLst>
              <a:ext uri="{FF2B5EF4-FFF2-40B4-BE49-F238E27FC236}">
                <a16:creationId xmlns:a16="http://schemas.microsoft.com/office/drawing/2014/main" id="{92354712-F1E8-41DB-898E-DB36B357594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97219" y="5475289"/>
            <a:ext cx="8382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2455" name="Text Box 7">
            <a:extLst>
              <a:ext uri="{FF2B5EF4-FFF2-40B4-BE49-F238E27FC236}">
                <a16:creationId xmlns:a16="http://schemas.microsoft.com/office/drawing/2014/main" id="{418BEDC8-EBA0-42B5-8231-1D977B464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3608" y="5349082"/>
            <a:ext cx="1482586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625"/>
              </a:spcBef>
            </a:pPr>
            <a:r>
              <a:rPr lang="en-GB" altLang="en-US" sz="2400" b="1" dirty="0"/>
              <a:t>Anomaly</a:t>
            </a:r>
          </a:p>
        </p:txBody>
      </p:sp>
      <p:pic>
        <p:nvPicPr>
          <p:cNvPr id="232457" name="Picture 9">
            <a:hlinkClick r:id="rId4"/>
            <a:extLst>
              <a:ext uri="{FF2B5EF4-FFF2-40B4-BE49-F238E27FC236}">
                <a16:creationId xmlns:a16="http://schemas.microsoft.com/office/drawing/2014/main" id="{7400AA8F-1E2C-4D84-8B0C-EC53CCFAD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19" y="763586"/>
            <a:ext cx="381041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359C5-5FE7-4218-AA9A-02516DE1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23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F288B-D755-4C8A-A50E-813A0F2C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Approaches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6937C-268E-44A9-8150-AA91ECC0C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70D2FA-7A24-47AA-80D6-E20FB8BC4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277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76E2-BF2A-4625-B424-EEEBE520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CC3-0900-4778-9FA5-B2C9FE703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General Idea: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To learn a generative model fitting the given dataset, and then identify those objects in low probability regions of the model as outliers</a:t>
            </a:r>
          </a:p>
          <a:p>
            <a:r>
              <a:rPr lang="en-IN" dirty="0"/>
              <a:t>Can be divided into </a:t>
            </a:r>
            <a:r>
              <a:rPr lang="en-IN" dirty="0">
                <a:solidFill>
                  <a:srgbClr val="0000FF"/>
                </a:solidFill>
              </a:rPr>
              <a:t>parametric and non-parametric approaches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FCAF6-F10B-4CBC-A84D-72A543F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700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442D15F-EED6-43E2-957E-87C25FBD6C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13475254"/>
                  </p:ext>
                </p:extLst>
              </p:nvPr>
            </p:nvGraphicFramePr>
            <p:xfrm>
              <a:off x="634181" y="339213"/>
              <a:ext cx="10719619" cy="62385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442D15F-EED6-43E2-957E-87C25FBD6C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13475254"/>
                  </p:ext>
                </p:extLst>
              </p:nvPr>
            </p:nvGraphicFramePr>
            <p:xfrm>
              <a:off x="634181" y="339213"/>
              <a:ext cx="10719619" cy="62385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AF649-2D85-4AAD-9B06-1480842E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807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1069-F280-47AD-9762-914BCEC2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C2AC1-488E-4EB0-B5AC-00D2D214E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Assumes that the normal data objects are generated by a parametric distribution with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Probability density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gives the probability that object x is generated by the distribution</a:t>
                </a:r>
              </a:p>
              <a:p>
                <a:r>
                  <a:rPr lang="en-IN" dirty="0">
                    <a:solidFill>
                      <a:srgbClr val="00CC00"/>
                    </a:solidFill>
                  </a:rPr>
                  <a:t>Smaller this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rgbClr val="00CC00"/>
                    </a:solidFill>
                  </a:rPr>
                  <a:t> value, the more likely x is an outlier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C2AC1-488E-4EB0-B5AC-00D2D214E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77D89-7208-4058-8C08-27237579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11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8A78-272C-4C57-BD13-38AEEFC1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Univariate Outliers Based on Normal Distribution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5B46F-BE9D-4B3F-99FC-554212781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Univariate Data?</a:t>
            </a:r>
          </a:p>
          <a:p>
            <a:r>
              <a:rPr lang="en-US" dirty="0">
                <a:solidFill>
                  <a:srgbClr val="FF0000"/>
                </a:solidFill>
              </a:rPr>
              <a:t>Univariate data: </a:t>
            </a:r>
            <a:r>
              <a:rPr lang="en-US" dirty="0"/>
              <a:t>Data involving only 1 attribute</a:t>
            </a:r>
          </a:p>
          <a:p>
            <a:r>
              <a:rPr lang="en-US" dirty="0"/>
              <a:t>For simplicity: Choose to assume that the data comes from </a:t>
            </a:r>
            <a:r>
              <a:rPr lang="en-US" dirty="0">
                <a:solidFill>
                  <a:srgbClr val="0000FF"/>
                </a:solidFill>
              </a:rPr>
              <a:t>a normal distribution</a:t>
            </a:r>
          </a:p>
          <a:p>
            <a:r>
              <a:rPr lang="en-US" dirty="0">
                <a:solidFill>
                  <a:srgbClr val="00CC00"/>
                </a:solidFill>
              </a:rPr>
              <a:t>Points with low probability are identified as outliers</a:t>
            </a:r>
            <a:endParaRPr lang="en-IN" dirty="0">
              <a:solidFill>
                <a:srgbClr val="00CC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37C47-ADFE-4713-9F9E-0AC7BF8A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65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83E4-A5CB-4948-8AF3-EEC59204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682CA-6075-413A-BF7F-EACEF56EFD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832"/>
                <a:ext cx="10515600" cy="464313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4600" dirty="0"/>
                  <a:t>Steps</a:t>
                </a:r>
              </a:p>
              <a:p>
                <a:pPr lvl="1"/>
                <a:endParaRPr lang="en-US" sz="4000" dirty="0"/>
              </a:p>
              <a:p>
                <a:pPr lvl="1"/>
                <a:r>
                  <a:rPr lang="en-US" sz="4000" dirty="0"/>
                  <a:t>Find Mean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4000" dirty="0"/>
              </a:p>
              <a:p>
                <a:pPr lvl="1"/>
                <a:r>
                  <a:rPr lang="en-US" sz="4000" dirty="0"/>
                  <a:t>Find Variance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b="0" dirty="0"/>
              </a:p>
              <a:p>
                <a:pPr lvl="1"/>
                <a:r>
                  <a:rPr lang="en-US" sz="4000" dirty="0"/>
                  <a:t>Normal data will fall within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∓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/>
                  <a:t> (99.7%)</a:t>
                </a:r>
              </a:p>
              <a:p>
                <a:pPr lvl="1"/>
                <a:r>
                  <a:rPr lang="en-US" sz="4000" dirty="0"/>
                  <a:t>Remaining will be outliers</a:t>
                </a:r>
                <a:endParaRPr lang="en-IN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682CA-6075-413A-BF7F-EACEF56EF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832"/>
                <a:ext cx="10515600" cy="4643131"/>
              </a:xfrm>
              <a:blipFill>
                <a:blip r:embed="rId2"/>
                <a:stretch>
                  <a:fillRect l="-1333" t="-43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A5412-1792-48FC-B3C9-EA88326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66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Outliers?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8213D-4B34-48A0-BFE1-995E35AC8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0071" cy="435133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data object that deviates significantly from the normal objects as if it were generated by a different mechanism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B903B0-EB7D-4ECC-839E-1BE90D90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7F2D-EDD8-40FD-9175-0FE21B4EF63E}" type="slidenum">
              <a:rPr lang="en-IN" smtClean="0"/>
              <a:t>3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54DFD7-6FFC-4CF6-9966-7810A50699FD}"/>
              </a:ext>
            </a:extLst>
          </p:cNvPr>
          <p:cNvGrpSpPr>
            <a:grpSpLocks/>
          </p:cNvGrpSpPr>
          <p:nvPr/>
        </p:nvGrpSpPr>
        <p:grpSpPr bwMode="auto">
          <a:xfrm>
            <a:off x="6838143" y="1649412"/>
            <a:ext cx="4965676" cy="4527551"/>
            <a:chOff x="2584" y="844"/>
            <a:chExt cx="3127" cy="2852"/>
          </a:xfrm>
        </p:grpSpPr>
        <p:sp>
          <p:nvSpPr>
            <p:cNvPr id="7" name="Line 3">
              <a:extLst>
                <a:ext uri="{FF2B5EF4-FFF2-40B4-BE49-F238E27FC236}">
                  <a16:creationId xmlns:a16="http://schemas.microsoft.com/office/drawing/2014/main" id="{D7EF7215-ABAA-4B5F-90C6-C8A260A8D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863"/>
              <a:ext cx="1" cy="259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8" name="Line 4">
              <a:extLst>
                <a:ext uri="{FF2B5EF4-FFF2-40B4-BE49-F238E27FC236}">
                  <a16:creationId xmlns:a16="http://schemas.microsoft.com/office/drawing/2014/main" id="{937BD326-A57C-4E31-BD76-39CFC249D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456"/>
              <a:ext cx="2832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50402F05-FBEA-49A3-B49B-D672461DC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2" y="3484"/>
              <a:ext cx="1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i="1"/>
                <a:t>X</a:t>
              </a: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629589F0-3285-407D-90AB-60335CCB3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4" y="844"/>
              <a:ext cx="1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i="1"/>
                <a:t>Y</a:t>
              </a: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F6D771C-36FE-4572-81EC-9404C18A0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92"/>
              <a:ext cx="784" cy="1289"/>
            </a:xfrm>
            <a:custGeom>
              <a:avLst/>
              <a:gdLst>
                <a:gd name="T0" fmla="*/ 363 w 880"/>
                <a:gd name="T1" fmla="*/ 91 h 1577"/>
                <a:gd name="T2" fmla="*/ 272 w 880"/>
                <a:gd name="T3" fmla="*/ 258 h 1577"/>
                <a:gd name="T4" fmla="*/ 212 w 880"/>
                <a:gd name="T5" fmla="*/ 387 h 1577"/>
                <a:gd name="T6" fmla="*/ 189 w 880"/>
                <a:gd name="T7" fmla="*/ 440 h 1577"/>
                <a:gd name="T8" fmla="*/ 159 w 880"/>
                <a:gd name="T9" fmla="*/ 523 h 1577"/>
                <a:gd name="T10" fmla="*/ 106 w 880"/>
                <a:gd name="T11" fmla="*/ 652 h 1577"/>
                <a:gd name="T12" fmla="*/ 98 w 880"/>
                <a:gd name="T13" fmla="*/ 682 h 1577"/>
                <a:gd name="T14" fmla="*/ 68 w 880"/>
                <a:gd name="T15" fmla="*/ 728 h 1577"/>
                <a:gd name="T16" fmla="*/ 22 w 880"/>
                <a:gd name="T17" fmla="*/ 940 h 1577"/>
                <a:gd name="T18" fmla="*/ 0 w 880"/>
                <a:gd name="T19" fmla="*/ 1228 h 1577"/>
                <a:gd name="T20" fmla="*/ 53 w 880"/>
                <a:gd name="T21" fmla="*/ 1471 h 1577"/>
                <a:gd name="T22" fmla="*/ 83 w 880"/>
                <a:gd name="T23" fmla="*/ 1508 h 1577"/>
                <a:gd name="T24" fmla="*/ 90 w 880"/>
                <a:gd name="T25" fmla="*/ 1531 h 1577"/>
                <a:gd name="T26" fmla="*/ 227 w 880"/>
                <a:gd name="T27" fmla="*/ 1577 h 1577"/>
                <a:gd name="T28" fmla="*/ 318 w 880"/>
                <a:gd name="T29" fmla="*/ 1569 h 1577"/>
                <a:gd name="T30" fmla="*/ 363 w 880"/>
                <a:gd name="T31" fmla="*/ 1539 h 1577"/>
                <a:gd name="T32" fmla="*/ 416 w 880"/>
                <a:gd name="T33" fmla="*/ 1493 h 1577"/>
                <a:gd name="T34" fmla="*/ 454 w 880"/>
                <a:gd name="T35" fmla="*/ 1463 h 1577"/>
                <a:gd name="T36" fmla="*/ 507 w 880"/>
                <a:gd name="T37" fmla="*/ 1410 h 1577"/>
                <a:gd name="T38" fmla="*/ 576 w 880"/>
                <a:gd name="T39" fmla="*/ 1304 h 1577"/>
                <a:gd name="T40" fmla="*/ 636 w 880"/>
                <a:gd name="T41" fmla="*/ 1167 h 1577"/>
                <a:gd name="T42" fmla="*/ 704 w 880"/>
                <a:gd name="T43" fmla="*/ 948 h 1577"/>
                <a:gd name="T44" fmla="*/ 757 w 880"/>
                <a:gd name="T45" fmla="*/ 773 h 1577"/>
                <a:gd name="T46" fmla="*/ 810 w 880"/>
                <a:gd name="T47" fmla="*/ 622 h 1577"/>
                <a:gd name="T48" fmla="*/ 750 w 880"/>
                <a:gd name="T49" fmla="*/ 121 h 1577"/>
                <a:gd name="T50" fmla="*/ 689 w 880"/>
                <a:gd name="T51" fmla="*/ 61 h 1577"/>
                <a:gd name="T52" fmla="*/ 606 w 880"/>
                <a:gd name="T53" fmla="*/ 0 h 1577"/>
                <a:gd name="T54" fmla="*/ 394 w 880"/>
                <a:gd name="T55" fmla="*/ 23 h 1577"/>
                <a:gd name="T56" fmla="*/ 363 w 880"/>
                <a:gd name="T57" fmla="*/ 9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0B0B084-6D00-4182-AEC9-47E81DE436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620000">
              <a:off x="4383" y="2291"/>
              <a:ext cx="611" cy="1597"/>
            </a:xfrm>
            <a:custGeom>
              <a:avLst/>
              <a:gdLst>
                <a:gd name="T0" fmla="*/ 363 w 880"/>
                <a:gd name="T1" fmla="*/ 91 h 1577"/>
                <a:gd name="T2" fmla="*/ 272 w 880"/>
                <a:gd name="T3" fmla="*/ 258 h 1577"/>
                <a:gd name="T4" fmla="*/ 212 w 880"/>
                <a:gd name="T5" fmla="*/ 387 h 1577"/>
                <a:gd name="T6" fmla="*/ 189 w 880"/>
                <a:gd name="T7" fmla="*/ 440 h 1577"/>
                <a:gd name="T8" fmla="*/ 159 w 880"/>
                <a:gd name="T9" fmla="*/ 523 h 1577"/>
                <a:gd name="T10" fmla="*/ 106 w 880"/>
                <a:gd name="T11" fmla="*/ 652 h 1577"/>
                <a:gd name="T12" fmla="*/ 98 w 880"/>
                <a:gd name="T13" fmla="*/ 682 h 1577"/>
                <a:gd name="T14" fmla="*/ 68 w 880"/>
                <a:gd name="T15" fmla="*/ 728 h 1577"/>
                <a:gd name="T16" fmla="*/ 22 w 880"/>
                <a:gd name="T17" fmla="*/ 940 h 1577"/>
                <a:gd name="T18" fmla="*/ 0 w 880"/>
                <a:gd name="T19" fmla="*/ 1228 h 1577"/>
                <a:gd name="T20" fmla="*/ 53 w 880"/>
                <a:gd name="T21" fmla="*/ 1471 h 1577"/>
                <a:gd name="T22" fmla="*/ 83 w 880"/>
                <a:gd name="T23" fmla="*/ 1508 h 1577"/>
                <a:gd name="T24" fmla="*/ 90 w 880"/>
                <a:gd name="T25" fmla="*/ 1531 h 1577"/>
                <a:gd name="T26" fmla="*/ 227 w 880"/>
                <a:gd name="T27" fmla="*/ 1577 h 1577"/>
                <a:gd name="T28" fmla="*/ 318 w 880"/>
                <a:gd name="T29" fmla="*/ 1569 h 1577"/>
                <a:gd name="T30" fmla="*/ 363 w 880"/>
                <a:gd name="T31" fmla="*/ 1539 h 1577"/>
                <a:gd name="T32" fmla="*/ 416 w 880"/>
                <a:gd name="T33" fmla="*/ 1493 h 1577"/>
                <a:gd name="T34" fmla="*/ 454 w 880"/>
                <a:gd name="T35" fmla="*/ 1463 h 1577"/>
                <a:gd name="T36" fmla="*/ 507 w 880"/>
                <a:gd name="T37" fmla="*/ 1410 h 1577"/>
                <a:gd name="T38" fmla="*/ 576 w 880"/>
                <a:gd name="T39" fmla="*/ 1304 h 1577"/>
                <a:gd name="T40" fmla="*/ 636 w 880"/>
                <a:gd name="T41" fmla="*/ 1167 h 1577"/>
                <a:gd name="T42" fmla="*/ 704 w 880"/>
                <a:gd name="T43" fmla="*/ 948 h 1577"/>
                <a:gd name="T44" fmla="*/ 757 w 880"/>
                <a:gd name="T45" fmla="*/ 773 h 1577"/>
                <a:gd name="T46" fmla="*/ 810 w 880"/>
                <a:gd name="T47" fmla="*/ 622 h 1577"/>
                <a:gd name="T48" fmla="*/ 750 w 880"/>
                <a:gd name="T49" fmla="*/ 121 h 1577"/>
                <a:gd name="T50" fmla="*/ 689 w 880"/>
                <a:gd name="T51" fmla="*/ 61 h 1577"/>
                <a:gd name="T52" fmla="*/ 606 w 880"/>
                <a:gd name="T53" fmla="*/ 0 h 1577"/>
                <a:gd name="T54" fmla="*/ 394 w 880"/>
                <a:gd name="T55" fmla="*/ 23 h 1577"/>
                <a:gd name="T56" fmla="*/ 363 w 880"/>
                <a:gd name="T57" fmla="*/ 9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0F1CD5-7ACF-49AC-9560-38A53C1C1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AAA7F1-6FCE-4BD9-9708-9388581E9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333D68-9BAF-471A-8D55-A8A62A3D6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475B2FF-B64A-4221-BE82-C44332EA3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3E08C6-30F1-4806-8BB0-97794EA4B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E7B6CDA-3979-44E8-AA2E-800EE32B8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EE7AA73-E910-4AEF-944C-6B98734BB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9F9AFD9-7204-450A-855D-09D268B70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FBBA39C-3F11-4172-8578-A93212F90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8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FB2EF0-7251-480E-89E2-35C986A28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F1BA0A-211D-4F77-8037-F45E06B9D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EBEC186-1E06-4735-B7E1-A1CD820C1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EEA2F70-70C3-46ED-AECC-A9B1A8D88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0ADF327-9D7B-4E7E-B39A-8C344A8CA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03808B2-2820-489A-8012-9C90AB092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1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2ED2F9-EC8F-4FF0-8BF6-D96C4C2D4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94DC22C-9554-44B5-BD2B-6B407D850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308703-7865-4CAB-9BB7-0B27B6576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E58453A-BAB0-4ED6-B90F-9D783256E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8A80FDD-57DE-4683-A05B-5AAB6DB5F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81B3F60-6FC0-4682-A469-B6D50940D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" y="17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43A40BD-FCAD-4C6D-9D6B-1790510F4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1CBD1C8-6E93-49B6-AA30-3C54D303F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C47B063-509A-4751-A2CE-0D7E9ABA4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266816E-27E3-43E5-9E2C-127AD3523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A271211-F60F-4D20-AEB3-9647ED3D8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399E5F9-C981-4723-A90E-7A0C36629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19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F092A12-83CD-41F9-9EE9-9C25C213D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CFFEDE3-0A88-4007-842C-3D2C6F6EF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836300-3121-4C40-ACB7-81CC7F977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494AAEB-7C55-4703-9ABB-DE7B09DC7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39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E0B95E3-7FAB-4BD1-9EB2-1FBABEEAE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B927CC-483A-42B9-B245-FDB99B464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2733F6A-76BC-4271-A9B0-C152123D9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" y="294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42ACA3-061C-401C-8EB7-3C5EA0C1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284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7DB0683-B37A-4662-BCF7-AB05B989F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1A05317-C954-407D-9DE1-8CE85EB3B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497BD3B-13C1-482B-87CE-84E0899FC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04EB9A7-5462-40C3-ACBF-9FFA3E794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A51F3D-D7F6-4F60-BD0A-0FCEE7370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E7013A7-606B-41A9-92B2-2610EC5A6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40420B-FD67-4FAD-807F-A6D845950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2" y="23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9FE882F-5E88-4C39-9042-65739B14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ABB5916-402D-46C4-A6F7-ABF8C865A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76EF9A2-6D36-4DFA-8B6F-6B6C3A7D9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FADB8C5-83AB-4D56-B333-96FA6BCA7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" y="158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074A1E3-CD62-4DD2-86A2-C5850CFC9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15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7B47FE9-AC49-4DFB-920A-3EC0618F3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2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4C158-9049-4DB8-B854-8351C232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A28AC79-1F0A-457D-8A77-910067597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DE1BC94-FB6B-4BF5-AE6A-32FDC7E14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" y="2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F5BE0A9-9BD2-4C2F-BA54-68BADB3CF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72BF10E-C5D2-4353-9C4E-C35C285D7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0BEEA3C-5A78-4114-B085-4E5EA3155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D5A1BF7-6919-4F66-B266-6B0014A6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0ED510E-0CC3-41C8-AABA-E5B8FA8A9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4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31D8BB2-E2AA-4C9A-99FE-B5BB2FCF2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4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B62DFAE-BB36-45E1-857C-59BBEA475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7108590-8898-4375-AA86-9D45047E2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95CFABC-F6EB-4A83-9F74-41998164E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B47329A-A1DE-4377-9C08-29397390C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5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2C668CD-45A5-40C0-9A8D-6367F3F15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581F60A-11D5-4DE5-9967-C97FC739E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F4CDD51-C8DA-4E3E-9D85-0599C03E3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9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779DC33-7D57-4FC4-A0D9-E6EA6E93F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29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B03CE0C-902D-42BB-8841-81874FBE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A3A813C-A167-4D5E-8825-B42A4A0E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C8D27C3-EAE3-4341-A9C5-45C8E8E07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9E73E3D-6E96-4A14-B1A6-6E24EAC68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0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A5828AB-854D-487E-95EA-7A919ABC7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918B83-1BC6-4184-BBDA-34DC6D459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17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9929959-FD0E-48C0-A489-205EA5C9F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F0DB55F-26E7-48D8-B255-B5574E0FE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083038-355A-40CA-9668-32A275E03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60C0B36-6B96-4DF8-A533-2E079BBB7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CA26E3A-2BAF-41E3-BBE0-60D106371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9211FD7-4DD7-4F3F-B0B9-422E06278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7404C09-7F04-4279-A186-908A21C3A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3909FF-02CD-4FAF-ABAF-5D1D79269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D86A301-DABC-411D-BC6A-8AAB6EAA0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921B3B7-4678-4622-B29C-58B1FD7C0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AC9C026-3A0D-4E13-A3D9-24BF45939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611E96-2EFC-4B57-A212-487EB7D60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30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83F774-93B2-4564-AEFE-3F2C59986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91B4-A57A-4023-920C-39081E25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69F82F2-49A0-4F74-BF3F-FAD639E83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8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254FEBC-CB79-4EA0-BD9B-0E9962596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4" y="31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418EFF3-1B33-4019-8D07-C578A1837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130751D-848D-4AEE-92B4-195DCF36D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" y="297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DF4CCD-D6A2-4340-85E7-08D8DD362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FAE2BA5-3614-4718-842C-1E0E2E8F1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27169FA-6AC6-4874-928C-EE4B017BD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B49CB10-3A74-4E42-9553-0D8102B54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34283B4-AF78-49F1-8C58-0FC13A5C6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2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FFDFB46-13A0-4618-88DD-5E8DEAE1B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72CE2A0-DD9F-41BC-B10B-04714A058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6034C6A-E9F3-4CED-A8E7-38DF3CF56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8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7E56F60-4B49-4808-8ACF-E0C02B895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9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93838E7-5451-4987-8459-8FAF4CC77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6355FC0-39D7-43A4-B3E1-103D76CD2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1C52840-1F21-48E7-955B-4FA3DFAC2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9487FDD-9B93-4A83-80DE-80F09A61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9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EB8CF65-AE07-451B-BC5A-EACEDB460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0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BFD04DA-5046-41FB-B253-F81DDDFBF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2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A5EECCF-642E-4D82-A4AB-55955D77E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6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D9F8FB6-71A4-474C-885C-CF7D2DA1B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5A0E2DB-6A9A-46F5-AD18-3C19125B9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47734D3-0012-4B1E-B8A6-0AEBF14D0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448D1D6-CA47-44AD-AF02-50EAF6FF3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" y="3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749AEAF-5451-419C-936E-FF2C873A4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A9D1F5C-0E65-4F08-8626-97E9D069D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A87D071-ECC2-4DEB-8EA0-D15EDAC37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0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320B0AD-D6DE-4AB5-B9D0-9A30CF972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4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D759DC0-DAF7-4561-B238-54B5A1527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3207B7A-A572-40BE-8662-424252D24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240F0F5A-AE39-489A-A95E-DBD86EEF6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0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079D19A-AACF-4561-8F12-5FA85E176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4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169D000-588C-4BA8-9DD4-B451CD787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E3C6C5-619B-480C-8D69-7DA989AC1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1BE1C6C9-DD05-4893-82E9-23A67C8CD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0398975-AFC5-401F-ACA6-7F6CDA4CF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6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78BF257-AF1D-4249-919D-1954FAE76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1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5D19B66-7C13-4DBD-B146-1593AA5AE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19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CFD03C1-8676-4F42-BE2A-90967025B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644C7F5-B132-4BB7-838A-DBA55D01E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A49B8B6-4F76-49F3-8649-70677BDE4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680"/>
              <a:ext cx="288" cy="192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01F2707-BE90-4813-ACEE-63084F831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17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162EB14-BAA3-4D12-8ABE-F3B9F269F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17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5FC42C1-142C-463F-883D-5C735E305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169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2846913-813C-4C97-AF65-9D1B8B340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6" y="17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3217738-AA30-4E4C-B7CE-19567385B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" y="18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5" name="Text Box 140">
              <a:extLst>
                <a:ext uri="{FF2B5EF4-FFF2-40B4-BE49-F238E27FC236}">
                  <a16:creationId xmlns:a16="http://schemas.microsoft.com/office/drawing/2014/main" id="{502E2C10-7043-4529-B77D-5207392C49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6" y="1228"/>
              <a:ext cx="24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/>
                <a:t>N</a:t>
              </a:r>
              <a:r>
                <a:rPr lang="en-GB" altLang="en-US" sz="1600" b="1" baseline="-25000"/>
                <a:t>1</a:t>
              </a:r>
            </a:p>
          </p:txBody>
        </p:sp>
        <p:sp>
          <p:nvSpPr>
            <p:cNvPr id="146" name="Text Box 141">
              <a:extLst>
                <a:ext uri="{FF2B5EF4-FFF2-40B4-BE49-F238E27FC236}">
                  <a16:creationId xmlns:a16="http://schemas.microsoft.com/office/drawing/2014/main" id="{E5D9C359-F4CB-4861-90B0-35A5B6106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0" y="2764"/>
              <a:ext cx="24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/>
                <a:t>N</a:t>
              </a:r>
              <a:r>
                <a:rPr lang="en-GB" altLang="en-US" sz="1600" b="1" baseline="-25000"/>
                <a:t>2</a:t>
              </a:r>
            </a:p>
          </p:txBody>
        </p:sp>
        <p:sp>
          <p:nvSpPr>
            <p:cNvPr id="147" name="Text Box 142">
              <a:extLst>
                <a:ext uri="{FF2B5EF4-FFF2-40B4-BE49-F238E27FC236}">
                  <a16:creationId xmlns:a16="http://schemas.microsoft.com/office/drawing/2014/main" id="{16C93658-2FA1-4903-8373-D2B1870D7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7" y="1240"/>
              <a:ext cx="23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/>
                <a:t>o</a:t>
              </a:r>
              <a:r>
                <a:rPr lang="en-GB" altLang="en-US" sz="1600" b="1" baseline="-25000"/>
                <a:t>1</a:t>
              </a:r>
            </a:p>
          </p:txBody>
        </p:sp>
        <p:sp>
          <p:nvSpPr>
            <p:cNvPr id="148" name="Text Box 143">
              <a:extLst>
                <a:ext uri="{FF2B5EF4-FFF2-40B4-BE49-F238E27FC236}">
                  <a16:creationId xmlns:a16="http://schemas.microsoft.com/office/drawing/2014/main" id="{CA05BB2A-3896-4945-AC4A-18DD69977E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8" y="2448"/>
              <a:ext cx="23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/>
                <a:t>o</a:t>
              </a:r>
              <a:r>
                <a:rPr lang="en-GB" altLang="en-US" sz="1600" b="1" baseline="-25000"/>
                <a:t>2</a:t>
              </a:r>
            </a:p>
          </p:txBody>
        </p:sp>
        <p:sp>
          <p:nvSpPr>
            <p:cNvPr id="149" name="Text Box 144">
              <a:extLst>
                <a:ext uri="{FF2B5EF4-FFF2-40B4-BE49-F238E27FC236}">
                  <a16:creationId xmlns:a16="http://schemas.microsoft.com/office/drawing/2014/main" id="{D5EC5880-21D3-48C9-8440-9D83EB95E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" y="1488"/>
              <a:ext cx="25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/>
                <a:t>O</a:t>
              </a:r>
              <a:r>
                <a:rPr lang="en-GB" altLang="en-US" sz="1600" b="1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760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766B-9882-4448-AC7D-4E23F334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Grubb’s Test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AFE47-016A-41E1-B696-F5D5CE6813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Maximum Normed Residue Test</a:t>
                </a:r>
              </a:p>
              <a:p>
                <a:r>
                  <a:rPr lang="en-US" dirty="0"/>
                  <a:t>For each object x in a dataset, we define z-score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 object is an outlier if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value taken by a t-distribution at a significant level of , and N is the number of objects in the dataset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AFE47-016A-41E1-B696-F5D5CE681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9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E65BA-99C8-44B7-8165-C86735E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02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6A917D-A1E9-479E-BD98-68D19FE9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8B88A-9CBC-4EB0-B359-3AF028EC7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439400" cy="1781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88ABA-E152-4C67-AFB9-AC0B253BF33D}"/>
                  </a:ext>
                </a:extLst>
              </p:cNvPr>
              <p:cNvSpPr txBox="1"/>
              <p:nvPr/>
            </p:nvSpPr>
            <p:spPr>
              <a:xfrm>
                <a:off x="970936" y="2449543"/>
                <a:ext cx="4058265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b="0" dirty="0">
                    <a:solidFill>
                      <a:srgbClr val="0000FF"/>
                    </a:solidFill>
                  </a:rPr>
                  <a:t> 28.61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>
                    <a:solidFill>
                      <a:srgbClr val="0000FF"/>
                    </a:solidFill>
                  </a:rPr>
                  <a:t> 2.3849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b="0" dirty="0">
                    <a:solidFill>
                      <a:srgbClr val="0000FF"/>
                    </a:solidFill>
                  </a:rPr>
                  <a:t> 1.544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=23.978</m:t>
                      </m:r>
                    </m:oMath>
                  </m:oMathPara>
                </a14:m>
                <a:endParaRPr lang="en-US" sz="3200" b="0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=33.242</m:t>
                      </m:r>
                    </m:oMath>
                  </m:oMathPara>
                </a14:m>
                <a:endParaRPr lang="en-US" sz="3200" b="0" dirty="0">
                  <a:solidFill>
                    <a:srgbClr val="0000FF"/>
                  </a:solidFill>
                </a:endParaRPr>
              </a:p>
              <a:p>
                <a:r>
                  <a:rPr lang="en-US" sz="3200" b="0" dirty="0">
                    <a:solidFill>
                      <a:srgbClr val="0000FF"/>
                    </a:solidFill>
                  </a:rPr>
                  <a:t>Therefore no outliers</a:t>
                </a:r>
              </a:p>
              <a:p>
                <a:endParaRPr lang="en-US" sz="3200" b="0" dirty="0">
                  <a:solidFill>
                    <a:srgbClr val="0000FF"/>
                  </a:solidFill>
                </a:endParaRPr>
              </a:p>
              <a:p>
                <a:endParaRPr lang="en-IN" sz="3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88ABA-E152-4C67-AFB9-AC0B253B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36" y="2449543"/>
                <a:ext cx="4058265" cy="4031873"/>
              </a:xfrm>
              <a:prstGeom prst="rect">
                <a:avLst/>
              </a:prstGeom>
              <a:blipFill>
                <a:blip r:embed="rId3"/>
                <a:stretch>
                  <a:fillRect l="-3754" t="-18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5AE414-E6BA-4B47-AA4B-188E697C7C73}"/>
                  </a:ext>
                </a:extLst>
              </p:cNvPr>
              <p:cNvSpPr txBox="1"/>
              <p:nvPr/>
            </p:nvSpPr>
            <p:spPr>
              <a:xfrm>
                <a:off x="6858000" y="2669458"/>
                <a:ext cx="224175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,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,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3200" dirty="0">
                    <a:solidFill>
                      <a:srgbClr val="FF0000"/>
                    </a:solidFill>
                  </a:rPr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IN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5AE414-E6BA-4B47-AA4B-188E697C7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2669458"/>
                <a:ext cx="2241755" cy="2554545"/>
              </a:xfrm>
              <a:prstGeom prst="rect">
                <a:avLst/>
              </a:prstGeom>
              <a:blipFill>
                <a:blip r:embed="rId4"/>
                <a:stretch>
                  <a:fillRect l="-6793" t="-2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772AE7-04C9-4433-B843-2384748B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50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30E6-8229-4A2E-A26D-7A2FD850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Multivariate Outliers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39539-6B07-4876-9EA6-86F1DA9C2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Multivariate Outliers: </a:t>
            </a:r>
            <a:r>
              <a:rPr lang="en-US" dirty="0"/>
              <a:t>Data with two or more attributes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1B3E7-53DF-4129-A36E-F1B37AC4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972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766B-9882-4448-AC7D-4E23F334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Mahalanobis</a:t>
            </a:r>
            <a:r>
              <a:rPr lang="en-US" dirty="0"/>
              <a:t> Distance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AFE47-016A-41E1-B696-F5D5CE6813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sz="2800" dirty="0"/>
                  <a:t>Let </a:t>
                </a:r>
                <a:r>
                  <a:rPr lang="en-US" altLang="en-US" sz="2800" dirty="0">
                    <a:cs typeface="Arial" panose="020B0604020202020204" pitchFamily="34" charset="0"/>
                  </a:rPr>
                  <a:t>ō</a:t>
                </a:r>
                <a:r>
                  <a:rPr lang="en-US" altLang="en-US" sz="2800" dirty="0"/>
                  <a:t> be the mean vector for a multivariate data set. </a:t>
                </a:r>
              </a:p>
              <a:p>
                <a:r>
                  <a:rPr lang="en-US" altLang="en-US" sz="2800" dirty="0" err="1">
                    <a:solidFill>
                      <a:srgbClr val="FF0000"/>
                    </a:solidFill>
                  </a:rPr>
                  <a:t>Mahalanobis</a:t>
                </a:r>
                <a:r>
                  <a:rPr lang="en-US" altLang="en-US" sz="2800" dirty="0">
                    <a:solidFill>
                      <a:srgbClr val="FF0000"/>
                    </a:solidFill>
                  </a:rPr>
                  <a:t> distance </a:t>
                </a:r>
                <a:r>
                  <a:rPr lang="en-US" altLang="en-US" sz="2800" dirty="0"/>
                  <a:t>for an object o to </a:t>
                </a:r>
                <a:r>
                  <a:rPr lang="en-US" altLang="en-US" sz="2800" dirty="0">
                    <a:cs typeface="Arial" panose="020B0604020202020204" pitchFamily="34" charset="0"/>
                  </a:rPr>
                  <a:t>ō</a:t>
                </a:r>
                <a:r>
                  <a:rPr lang="en-US" altLang="en-US" sz="2800" dirty="0"/>
                  <a:t>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𝑀𝐷𝑖𝑠𝑡</m:t>
                      </m:r>
                      <m:d>
                        <m:dPr>
                          <m:ctrlPr>
                            <a:rPr lang="en-US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lang="en-US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</m:d>
                      <m:r>
                        <a:rPr lang="en-US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r>
                  <a:rPr lang="en-US" altLang="en-US" sz="2800" dirty="0"/>
                  <a:t>where S is the covariance matrix</a:t>
                </a:r>
              </a:p>
              <a:p>
                <a:r>
                  <a:rPr lang="en-US" altLang="en-US" dirty="0" err="1"/>
                  <a:t>MDist</a:t>
                </a:r>
                <a:r>
                  <a:rPr lang="en-US" altLang="en-US" dirty="0"/>
                  <a:t> is a univariate variable. So Grubb’s test can be applied to it</a:t>
                </a:r>
              </a:p>
              <a:p>
                <a:r>
                  <a:rPr lang="en-US" altLang="en-US" sz="2800" dirty="0"/>
                  <a:t>Steps to perform outlier detection: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en-US" dirty="0">
                    <a:solidFill>
                      <a:srgbClr val="00CC00"/>
                    </a:solidFill>
                  </a:rPr>
                  <a:t>Calculate the mean vector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en-US" dirty="0">
                    <a:solidFill>
                      <a:srgbClr val="00CC00"/>
                    </a:solidFill>
                  </a:rPr>
                  <a:t>For each object o, calculate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𝑀𝐷𝑖𝑠𝑡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en-US" sz="2400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lang="en-US" altLang="en-US" sz="2400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acc>
                      </m:e>
                    </m:d>
                  </m:oMath>
                </a14:m>
                <a:endParaRPr lang="en-US" altLang="en-US" dirty="0">
                  <a:solidFill>
                    <a:srgbClr val="00CC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en-US" dirty="0">
                    <a:solidFill>
                      <a:srgbClr val="00CC00"/>
                    </a:solidFill>
                  </a:rPr>
                  <a:t>Detect outliers in the transformed univariate dataset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en-US" dirty="0">
                    <a:solidFill>
                      <a:srgbClr val="00CC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𝑀𝐷𝑖𝑠𝑡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en-US" sz="2400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lang="en-US" altLang="en-US" sz="2400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en-US" dirty="0">
                    <a:solidFill>
                      <a:srgbClr val="00CC00"/>
                    </a:solidFill>
                  </a:rPr>
                  <a:t> is an outlier, then o is regarded as an outlier as well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AFE47-016A-41E1-B696-F5D5CE681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7C8D0-68E7-486E-B57E-869D0A53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682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3730E6-8229-4A2E-A26D-7A2FD850D2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Statistic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3730E6-8229-4A2E-A26D-7A2FD850D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39539-6B07-4876-9EA6-86F1DA9C22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IN" dirty="0"/>
              </a:p>
              <a:p>
                <a:r>
                  <a:rPr lang="en-I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is the value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dirty="0"/>
                  <a:t>dimension,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is the mean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dirty="0"/>
                  <a:t>dimension among all objects and n is the dimensionality </a:t>
                </a:r>
              </a:p>
              <a:p>
                <a:r>
                  <a:rPr lang="en-IN" dirty="0">
                    <a:solidFill>
                      <a:srgbClr val="0000FF"/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rgbClr val="0000FF"/>
                    </a:solidFill>
                  </a:rPr>
                  <a:t> statistic is large, the object is an outlier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39539-6B07-4876-9EA6-86F1DA9C2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DEA25-B0CA-462F-8956-7CCEA8C8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34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C8DF78-3294-42E2-8982-D4C871678BE4}"/>
                  </a:ext>
                </a:extLst>
              </p14:cNvPr>
              <p14:cNvContentPartPr/>
              <p14:nvPr/>
            </p14:nvContentPartPr>
            <p14:xfrm>
              <a:off x="10579320" y="1034280"/>
              <a:ext cx="4680" cy="5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C8DF78-3294-42E2-8982-D4C871678B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69960" y="1024920"/>
                <a:ext cx="23400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112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766B-9882-4448-AC7D-4E23F334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Mixture of Parametric Distributions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FE47-016A-41E1-B696-F5D5CE68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Assumption of data being generated by a normal distribution may be overly simplified, when the actual data distribution is complex</a:t>
            </a:r>
          </a:p>
          <a:p>
            <a:r>
              <a:rPr lang="en-US" dirty="0"/>
              <a:t>In such cases, </a:t>
            </a:r>
            <a:r>
              <a:rPr lang="en-US" dirty="0">
                <a:solidFill>
                  <a:srgbClr val="0000FF"/>
                </a:solidFill>
              </a:rPr>
              <a:t>we assume that the data were generated by a mixture of parametric distributions</a:t>
            </a:r>
            <a:endParaRPr lang="en-IN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D8CD3-93BB-4F70-AA54-58C98E9C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452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30E6-8229-4A2E-A26D-7A2FD850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Parametric Distributions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39539-6B07-4876-9EA6-86F1DA9C22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516" y="1690688"/>
                <a:ext cx="8187813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assume </a:t>
                </a:r>
                <a:r>
                  <a:rPr lang="en-US" dirty="0">
                    <a:solidFill>
                      <a:srgbClr val="FF0000"/>
                    </a:solidFill>
                  </a:rPr>
                  <a:t>two normal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. </a:t>
                </a:r>
              </a:p>
              <a:p>
                <a:r>
                  <a:rPr lang="en-IN" dirty="0"/>
                  <a:t>For an object o, </a:t>
                </a:r>
                <a:r>
                  <a:rPr lang="en-IN" dirty="0">
                    <a:solidFill>
                      <a:srgbClr val="0000FF"/>
                    </a:solidFill>
                  </a:rPr>
                  <a:t>the probability that o is generated by the mixture of two distributions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IN" dirty="0"/>
                  <a:t> are the PDF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respectively</a:t>
                </a:r>
              </a:p>
              <a:p>
                <a:r>
                  <a:rPr lang="en-IN" dirty="0"/>
                  <a:t>We can </a:t>
                </a:r>
                <a:r>
                  <a:rPr lang="en-IN" dirty="0">
                    <a:solidFill>
                      <a:srgbClr val="00CC00"/>
                    </a:solidFill>
                  </a:rPr>
                  <a:t>use EM algorithm </a:t>
                </a:r>
                <a:r>
                  <a:rPr lang="en-IN" dirty="0"/>
                  <a:t>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  <a:p>
                <a:r>
                  <a:rPr lang="en-IN" dirty="0"/>
                  <a:t>An object o is detected as an outlier if it does not belong to any cluster i.e. </a:t>
                </a:r>
                <a:r>
                  <a:rPr lang="en-IN" dirty="0">
                    <a:solidFill>
                      <a:srgbClr val="FF0000"/>
                    </a:solidFill>
                  </a:rPr>
                  <a:t>the probability is very low that it was generated by the two distributions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39539-6B07-4876-9EA6-86F1DA9C2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516" y="1690688"/>
                <a:ext cx="8187813" cy="4351338"/>
              </a:xfrm>
              <a:blipFill>
                <a:blip r:embed="rId2"/>
                <a:stretch>
                  <a:fillRect l="-1117" t="-2101" r="-670" b="-8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8E0E4-592B-4DC0-ADE7-061B553E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36</a:t>
            </a:fld>
            <a:endParaRPr lang="en-IN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69AB6FF-14EC-46E4-BD8B-9A02D0915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63" y="2358231"/>
            <a:ext cx="3175565" cy="2788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868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766B-9882-4448-AC7D-4E23F334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Clusters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AFE47-016A-41E1-B696-F5D5CE6813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We can assume that the objects are generated by a normal distribution or a mixture of normal distributions while the outliers are generated by another distribution</a:t>
                </a:r>
              </a:p>
              <a:p>
                <a:r>
                  <a:rPr lang="en-US" dirty="0"/>
                  <a:t>Heuristically, we </a:t>
                </a:r>
                <a:r>
                  <a:rPr lang="en-US" dirty="0">
                    <a:solidFill>
                      <a:srgbClr val="0000FF"/>
                    </a:solidFill>
                  </a:rPr>
                  <a:t>can add some constraints </a:t>
                </a:r>
                <a:r>
                  <a:rPr lang="en-US" dirty="0"/>
                  <a:t>on the distribution generating outliers</a:t>
                </a:r>
              </a:p>
              <a:p>
                <a:r>
                  <a:rPr lang="en-US" dirty="0"/>
                  <a:t>Assume that the variance of the outlier distribution is large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  <m:t>𝑜𝑢𝑡𝑙𝑖𝑒𝑟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rgbClr val="00CC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solidFill>
                      <a:srgbClr val="0000FF"/>
                    </a:solidFill>
                  </a:rPr>
                  <a:t> is a user specified parameter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0000FF"/>
                    </a:solidFill>
                  </a:rPr>
                  <a:t>is the standard deviation of the distribution generating the normal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AFE47-016A-41E1-B696-F5D5CE681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38A5D-A465-4C98-8E93-4101DD32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37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B3C6BC-4509-4359-9934-B4A2053F8967}"/>
                  </a:ext>
                </a:extLst>
              </p14:cNvPr>
              <p14:cNvContentPartPr/>
              <p14:nvPr/>
            </p14:nvContentPartPr>
            <p14:xfrm>
              <a:off x="4890240" y="4730400"/>
              <a:ext cx="2006280" cy="216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B3C6BC-4509-4359-9934-B4A2053F89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0880" y="4721040"/>
                <a:ext cx="2025000" cy="2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611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30E6-8229-4A2E-A26D-7A2FD850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39539-6B07-4876-9EA6-86F1DA9C2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Model of normal data is learned from the input data rather than assuming one </a:t>
            </a:r>
            <a:r>
              <a:rPr lang="en-US" dirty="0" err="1">
                <a:solidFill>
                  <a:srgbClr val="FF0000"/>
                </a:solidFill>
              </a:rPr>
              <a:t>apriori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Makes </a:t>
            </a:r>
            <a:r>
              <a:rPr lang="en-US" dirty="0">
                <a:solidFill>
                  <a:srgbClr val="0000FF"/>
                </a:solidFill>
              </a:rPr>
              <a:t>fewer assumptions </a:t>
            </a:r>
            <a:r>
              <a:rPr lang="en-US" dirty="0"/>
              <a:t>about the data</a:t>
            </a:r>
          </a:p>
          <a:p>
            <a:r>
              <a:rPr lang="en-US" dirty="0">
                <a:solidFill>
                  <a:srgbClr val="00CC00"/>
                </a:solidFill>
              </a:rPr>
              <a:t>Applicable to more scenarios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5BB32-2B08-44FE-A7BE-AF00DE32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751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3D991-9455-45AC-A622-49AB5833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Histogram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6E1DF-5A00-4023-A993-0FEF8621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84" y="1415845"/>
            <a:ext cx="6147619" cy="50770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Construct the histogram using some user specified parameters like width or number of bins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If the object falls in one of the bins, it is considered as normal. Otherwise, it is considered as an outlier </a:t>
            </a:r>
          </a:p>
          <a:p>
            <a:r>
              <a:rPr lang="en-US" dirty="0">
                <a:solidFill>
                  <a:srgbClr val="00CC00"/>
                </a:solidFill>
              </a:rPr>
              <a:t>More sophisticated method: </a:t>
            </a:r>
            <a:r>
              <a:rPr lang="en-US" dirty="0">
                <a:solidFill>
                  <a:srgbClr val="FF0000"/>
                </a:solidFill>
              </a:rPr>
              <a:t>Object’s outlier score is the inverse of the volume of the bin to which it belongs to</a:t>
            </a:r>
          </a:p>
          <a:p>
            <a:r>
              <a:rPr lang="en-US" dirty="0">
                <a:solidFill>
                  <a:srgbClr val="00CC00"/>
                </a:solidFill>
              </a:rPr>
              <a:t>What are the drawbacks of this method?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040A19-47A0-4F18-8DB3-CAE55D35BB9A}"/>
              </a:ext>
            </a:extLst>
          </p:cNvPr>
          <p:cNvSpPr txBox="1">
            <a:spLocks/>
          </p:cNvSpPr>
          <p:nvPr/>
        </p:nvSpPr>
        <p:spPr>
          <a:xfrm>
            <a:off x="6843252" y="2241756"/>
            <a:ext cx="5125064" cy="392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Drawback:</a:t>
            </a:r>
          </a:p>
          <a:p>
            <a:pPr lvl="1"/>
            <a:r>
              <a:rPr lang="en-US" dirty="0"/>
              <a:t>Hard to choose an appropriate bin size</a:t>
            </a:r>
          </a:p>
          <a:p>
            <a:pPr lvl="1"/>
            <a:r>
              <a:rPr lang="en-US" dirty="0"/>
              <a:t>Too small:</a:t>
            </a:r>
          </a:p>
          <a:p>
            <a:pPr lvl="2"/>
            <a:r>
              <a:rPr lang="en-US" dirty="0"/>
              <a:t>High false positive rate and low precision</a:t>
            </a:r>
          </a:p>
          <a:p>
            <a:pPr lvl="1"/>
            <a:r>
              <a:rPr lang="en-US" dirty="0"/>
              <a:t>Too large:</a:t>
            </a:r>
          </a:p>
          <a:p>
            <a:pPr lvl="2"/>
            <a:r>
              <a:rPr lang="en-US" dirty="0"/>
              <a:t>High false negative rate and low recall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16B9A-710D-496A-90D9-E497F75D5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39</a:t>
            </a:fld>
            <a:endParaRPr lang="en-IN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0133042-9F33-4186-800B-6983DFBA7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29" y="260556"/>
            <a:ext cx="30480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76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09BB-AB60-43C7-BA82-B3AB8E2F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and Noise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851D2-C2A4-4E57-A98A-82C9719D2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 are different from the noise data </a:t>
            </a:r>
          </a:p>
          <a:p>
            <a:r>
              <a:rPr lang="en-US" dirty="0">
                <a:solidFill>
                  <a:srgbClr val="FF0000"/>
                </a:solidFill>
              </a:rPr>
              <a:t>Noise</a:t>
            </a:r>
            <a:r>
              <a:rPr lang="en-US" dirty="0"/>
              <a:t> is </a:t>
            </a:r>
            <a:r>
              <a:rPr lang="en-US" dirty="0">
                <a:solidFill>
                  <a:srgbClr val="0000FF"/>
                </a:solidFill>
              </a:rPr>
              <a:t>random error or variance in a measured variable</a:t>
            </a:r>
          </a:p>
          <a:p>
            <a:r>
              <a:rPr lang="en-US" dirty="0">
                <a:solidFill>
                  <a:srgbClr val="00B050"/>
                </a:solidFill>
              </a:rPr>
              <a:t>Noise should be removed before outlier detection</a:t>
            </a:r>
          </a:p>
          <a:p>
            <a:r>
              <a:rPr lang="en-US" dirty="0">
                <a:solidFill>
                  <a:srgbClr val="FF0000"/>
                </a:solidFill>
              </a:rPr>
              <a:t>Outliers are interesting:  </a:t>
            </a:r>
            <a:r>
              <a:rPr lang="en-US" dirty="0"/>
              <a:t>It </a:t>
            </a:r>
            <a:r>
              <a:rPr lang="en-US" dirty="0">
                <a:solidFill>
                  <a:srgbClr val="0000FF"/>
                </a:solidFill>
              </a:rPr>
              <a:t>violates the mechanism that generates the normal data</a:t>
            </a:r>
          </a:p>
          <a:p>
            <a:r>
              <a:rPr lang="en-US" dirty="0">
                <a:solidFill>
                  <a:srgbClr val="FF0000"/>
                </a:solidFill>
              </a:rPr>
              <a:t>Outlier detection vs. novelty detection: </a:t>
            </a:r>
            <a:r>
              <a:rPr lang="en-US" dirty="0"/>
              <a:t>early stage, outlier; but later merged into the model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CABDA-57B1-45AF-BDDA-CAE4A3A5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293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AC8D6-D439-41CE-80AE-128C6055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316"/>
            <a:ext cx="10515600" cy="4495647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Solution to bin size problem: 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</a:rPr>
              <a:t>Adopt kernel density estimation to estimate the probability density distribution of the data.  </a:t>
            </a:r>
          </a:p>
          <a:p>
            <a:r>
              <a:rPr lang="en-US" altLang="en-US" sz="2800" dirty="0">
                <a:solidFill>
                  <a:srgbClr val="0000FF"/>
                </a:solidFill>
                <a:latin typeface="Arial" panose="020B0604020202020204" pitchFamily="34" charset="0"/>
              </a:rPr>
              <a:t>If the estimated density function is high, the object is likely normal.  Otherwise, it is likely an outlier.  </a:t>
            </a:r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19270-C163-4C4C-A79E-BB63D0EE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958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FADF-AB69-4CE9-83C6-049F5E29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Statistical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30267-C7B8-4EB4-8A7A-A5593DD1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Statistically justifiable (True only if the underlying assumption is true)</a:t>
            </a:r>
          </a:p>
          <a:p>
            <a:r>
              <a:rPr lang="en-US" dirty="0"/>
              <a:t>Computation Costs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Parametric Methods: </a:t>
            </a:r>
            <a:r>
              <a:rPr lang="en-US" dirty="0"/>
              <a:t>Linear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EM Algorithm: </a:t>
            </a:r>
            <a:r>
              <a:rPr lang="en-US" dirty="0"/>
              <a:t>Takes several iterations, each of which is linear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Kernel Density Estimation: </a:t>
            </a:r>
            <a:r>
              <a:rPr lang="en-US" dirty="0"/>
              <a:t>Quadratic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6DEFF-331D-4EBE-8116-28DDB5C0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420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F288B-D755-4C8A-A50E-813A0F2C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 Based Approaches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6937C-268E-44A9-8150-AA91ECC0C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2E302-DD9F-45DA-852B-22DFF5A0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7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AEF43-AA38-478E-A2F5-62AAD75EA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7419"/>
            <a:ext cx="10515600" cy="543954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Assume that the proximity of an outlier to its nearest </a:t>
            </a:r>
            <a:r>
              <a:rPr lang="en-US" dirty="0" err="1">
                <a:solidFill>
                  <a:srgbClr val="FF0000"/>
                </a:solidFill>
              </a:rPr>
              <a:t>neighbours</a:t>
            </a:r>
            <a:r>
              <a:rPr lang="en-US" dirty="0">
                <a:solidFill>
                  <a:srgbClr val="FF0000"/>
                </a:solidFill>
              </a:rPr>
              <a:t> differs significantly from the proximity of a normal object to other objects in the dataset</a:t>
            </a:r>
          </a:p>
          <a:p>
            <a:endParaRPr lang="en-US" dirty="0"/>
          </a:p>
          <a:p>
            <a:r>
              <a:rPr lang="en-US" dirty="0"/>
              <a:t>2 types: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Distance Based: </a:t>
            </a:r>
            <a:r>
              <a:rPr lang="en-US" dirty="0"/>
              <a:t>An object is identified as an outlier if the </a:t>
            </a:r>
            <a:r>
              <a:rPr lang="en-US" dirty="0" err="1"/>
              <a:t>neighbourhood</a:t>
            </a:r>
            <a:r>
              <a:rPr lang="en-US" dirty="0"/>
              <a:t> does not have enough other points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Density Based: </a:t>
            </a:r>
            <a:r>
              <a:rPr lang="en-US" dirty="0"/>
              <a:t>An object is identified as an outlier if its density is relatively much lower than that of its </a:t>
            </a:r>
            <a:r>
              <a:rPr lang="en-US" dirty="0" err="1"/>
              <a:t>neighbours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19797-359B-40E5-AFFF-20A2579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408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6B18-1457-49EC-9726-398F1D49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Based Outlier Detection and a Nested Loop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B529C6-48D9-4CAB-ACD9-A68B485574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 distance threshold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fraction threshold. </a:t>
                </a:r>
              </a:p>
              <a:p>
                <a:r>
                  <a:rPr lang="en-US" dirty="0"/>
                  <a:t>An object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𝑜𝑢𝑡𝑙𝑖𝑒𝑟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}"/>
                                <m:ctrlP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|"/>
                                    <m:ctrlPr>
                                      <a:rPr lang="en-US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p>
                                        <m:r>
                                          <a:rPr lang="en-US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p>
                                        <m:r>
                                          <a:rPr lang="en-US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IN" dirty="0"/>
              </a:p>
              <a:p>
                <a:r>
                  <a:rPr lang="en-IN" dirty="0">
                    <a:solidFill>
                      <a:srgbClr val="0000FF"/>
                    </a:solidFill>
                  </a:rPr>
                  <a:t>Object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IN" dirty="0">
                    <a:solidFill>
                      <a:srgbClr val="0000FF"/>
                    </a:solidFill>
                  </a:rPr>
                  <a:t> is an outlier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>
                    <a:solidFill>
                      <a:srgbClr val="0000FF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0000FF"/>
                    </a:solidFill>
                  </a:rPr>
                  <a:t> is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rgbClr val="0000FF"/>
                    </a:solidFill>
                  </a:rPr>
                  <a:t> nearest neighbour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B529C6-48D9-4CAB-ACD9-A68B485574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D321-A7F7-49C2-8E4C-DB5678F0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049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76FB4-9CB7-41C3-BE95-A366840F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615F-99B0-4766-9E60-4646D7AD5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92D53-173E-4CEF-9FB0-8AD80D47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23850"/>
            <a:ext cx="8058150" cy="6210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F0217-BF2C-4463-961B-5A35361B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655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3BFC1D-4A3D-4086-B5A7-17E3A7FE3D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526" y="463338"/>
                <a:ext cx="5500255" cy="54100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IN" dirty="0">
                    <a:solidFill>
                      <a:srgbClr val="0000FF"/>
                    </a:solidFill>
                  </a:rPr>
                  <a:t>Actual cost is less….. Why?</a:t>
                </a:r>
              </a:p>
              <a:p>
                <a:pPr lvl="1"/>
                <a:r>
                  <a:rPr lang="en-IN" dirty="0"/>
                  <a:t>Inner loop terminates early on for normal objects</a:t>
                </a:r>
              </a:p>
              <a:p>
                <a:r>
                  <a:rPr lang="en-IN" dirty="0"/>
                  <a:t>Still costly for mining large datasets</a:t>
                </a:r>
              </a:p>
              <a:p>
                <a:r>
                  <a:rPr lang="en-IN" dirty="0"/>
                  <a:t>Major costs in the nested loop:</a:t>
                </a:r>
              </a:p>
              <a:p>
                <a:pPr lvl="1"/>
                <a:r>
                  <a:rPr lang="en-IN" dirty="0">
                    <a:solidFill>
                      <a:srgbClr val="FF0000"/>
                    </a:solidFill>
                  </a:rPr>
                  <a:t>Tests the object against the whole dataset</a:t>
                </a:r>
              </a:p>
              <a:p>
                <a:pPr lvl="2"/>
                <a:r>
                  <a:rPr lang="en-IN" dirty="0"/>
                  <a:t>Solution: </a:t>
                </a:r>
                <a:r>
                  <a:rPr lang="en-IN" dirty="0">
                    <a:solidFill>
                      <a:srgbClr val="00CC00"/>
                    </a:solidFill>
                  </a:rPr>
                  <a:t>Need to determine the </a:t>
                </a:r>
                <a:r>
                  <a:rPr lang="en-IN" dirty="0" err="1">
                    <a:solidFill>
                      <a:srgbClr val="00CC00"/>
                    </a:solidFill>
                  </a:rPr>
                  <a:t>outlierness</a:t>
                </a:r>
                <a:r>
                  <a:rPr lang="en-IN" dirty="0">
                    <a:solidFill>
                      <a:srgbClr val="00CC00"/>
                    </a:solidFill>
                  </a:rPr>
                  <a:t> of an object from the neighbours it is closest to</a:t>
                </a:r>
              </a:p>
              <a:p>
                <a:pPr lvl="1"/>
                <a:r>
                  <a:rPr lang="en-IN" dirty="0">
                    <a:solidFill>
                      <a:srgbClr val="FF0000"/>
                    </a:solidFill>
                  </a:rPr>
                  <a:t>Tests objects one by one</a:t>
                </a:r>
              </a:p>
              <a:p>
                <a:pPr lvl="2"/>
                <a:r>
                  <a:rPr lang="en-IN" dirty="0"/>
                  <a:t>Solution: </a:t>
                </a:r>
                <a:r>
                  <a:rPr lang="en-IN" dirty="0">
                    <a:solidFill>
                      <a:srgbClr val="00CC00"/>
                    </a:solidFill>
                  </a:rPr>
                  <a:t>Can group objects and check the </a:t>
                </a:r>
                <a:r>
                  <a:rPr lang="en-IN" dirty="0" err="1">
                    <a:solidFill>
                      <a:srgbClr val="00CC00"/>
                    </a:solidFill>
                  </a:rPr>
                  <a:t>outlierness</a:t>
                </a:r>
                <a:r>
                  <a:rPr lang="en-IN" dirty="0">
                    <a:solidFill>
                      <a:srgbClr val="00CC00"/>
                    </a:solidFill>
                  </a:rPr>
                  <a:t> groupwise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3BFC1D-4A3D-4086-B5A7-17E3A7FE3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526" y="463338"/>
                <a:ext cx="5500255" cy="5410047"/>
              </a:xfrm>
              <a:blipFill>
                <a:blip r:embed="rId2"/>
                <a:stretch>
                  <a:fillRect l="-1996" t="-1804" r="-1996" b="-9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5E21D-A3C2-4509-BEC0-421D9F8E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46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40470-ECF1-4E89-BAA0-E622666A6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7" t="37116" r="14625"/>
          <a:stretch/>
        </p:blipFill>
        <p:spPr>
          <a:xfrm>
            <a:off x="5843154" y="1309255"/>
            <a:ext cx="6348846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98A8AA-9722-4BB5-83FA-8F6E8ECF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Based Approach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0D0401F-E7D9-41EC-91E5-64FC530B0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9810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Data space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dimensions where the length of each edge of a cell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rad>
                      </m:den>
                    </m:f>
                  </m:oMath>
                </a14:m>
                <a:endParaRPr lang="en-IN" dirty="0"/>
              </a:p>
              <a:p>
                <a:r>
                  <a:rPr lang="en-IN" dirty="0"/>
                  <a:t>Neighbouring cells of a given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dirty="0"/>
                  <a:t> are divided into 2 groups:</a:t>
                </a:r>
              </a:p>
              <a:p>
                <a:pPr lvl="1"/>
                <a:r>
                  <a:rPr lang="en-IN" dirty="0">
                    <a:solidFill>
                      <a:srgbClr val="0000FF"/>
                    </a:solidFill>
                  </a:rPr>
                  <a:t>Level 1</a:t>
                </a:r>
              </a:p>
              <a:p>
                <a:pPr lvl="2"/>
                <a:r>
                  <a:rPr lang="en-IN" dirty="0">
                    <a:solidFill>
                      <a:srgbClr val="00CC00"/>
                    </a:solidFill>
                  </a:rPr>
                  <a:t>Cells immediately next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IN" dirty="0">
                  <a:solidFill>
                    <a:srgbClr val="00CC00"/>
                  </a:solidFill>
                </a:endParaRPr>
              </a:p>
              <a:p>
                <a:pPr lvl="2"/>
                <a:r>
                  <a:rPr lang="en-IN" dirty="0">
                    <a:solidFill>
                      <a:srgbClr val="00CC00"/>
                    </a:solidFill>
                  </a:rPr>
                  <a:t>Given any possible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>
                    <a:solidFill>
                      <a:srgbClr val="00CC00"/>
                    </a:solidFill>
                  </a:rPr>
                  <a:t> and any point y in a Level-1 cell,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N" dirty="0">
                  <a:solidFill>
                    <a:srgbClr val="00CC00"/>
                  </a:solidFill>
                </a:endParaRPr>
              </a:p>
              <a:p>
                <a:pPr lvl="1"/>
                <a:r>
                  <a:rPr lang="en-IN" dirty="0">
                    <a:solidFill>
                      <a:srgbClr val="0000FF"/>
                    </a:solidFill>
                  </a:rPr>
                  <a:t>Level 2</a:t>
                </a:r>
              </a:p>
              <a:p>
                <a:pPr lvl="2"/>
                <a:r>
                  <a:rPr lang="en-IN" dirty="0">
                    <a:solidFill>
                      <a:srgbClr val="00CC00"/>
                    </a:solidFill>
                  </a:rPr>
                  <a:t>Cells 1 or 2 cells away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dirty="0">
                    <a:solidFill>
                      <a:srgbClr val="00CC00"/>
                    </a:solidFill>
                  </a:rPr>
                  <a:t> in any direction</a:t>
                </a:r>
              </a:p>
              <a:p>
                <a:pPr lvl="2"/>
                <a:r>
                  <a:rPr lang="en-IN" dirty="0">
                    <a:solidFill>
                      <a:srgbClr val="00CC00"/>
                    </a:solidFill>
                  </a:rPr>
                  <a:t>Given any possible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>
                    <a:solidFill>
                      <a:srgbClr val="00CC00"/>
                    </a:solidFill>
                  </a:rPr>
                  <a:t> and any point y 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N" dirty="0">
                    <a:solidFill>
                      <a:srgbClr val="00CC00"/>
                    </a:solidFill>
                  </a:rPr>
                  <a:t>, then y is a Level-2 cell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0D0401F-E7D9-41EC-91E5-64FC530B0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98109" cy="4351338"/>
              </a:xfrm>
              <a:blipFill>
                <a:blip r:embed="rId2"/>
                <a:stretch>
                  <a:fillRect l="-1569" t="-30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919D0-B31E-4E06-A7E0-EB1E9F3D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47</a:t>
            </a:fld>
            <a:endParaRPr lang="en-IN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7B05A2F5-8E7E-4878-A6BB-2CEC0F5C8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309" y="1690688"/>
            <a:ext cx="3677485" cy="361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563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C7FF9-F0F0-4A44-8CCD-D81BE51FED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32387"/>
                <a:ext cx="10515600" cy="5144576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Let a be the number of objects in cell C, </a:t>
                </a:r>
              </a:p>
              <a:p>
                <a:r>
                  <a:rPr lang="en-US" sz="3200" dirty="0"/>
                  <a:t>Let b</a:t>
                </a:r>
                <a:r>
                  <a:rPr lang="en-US" sz="3200" baseline="-25000" dirty="0"/>
                  <a:t>1</a:t>
                </a:r>
                <a:r>
                  <a:rPr lang="en-US" sz="3200" dirty="0"/>
                  <a:t> be the total number of objects in the level-1 cells, </a:t>
                </a:r>
              </a:p>
              <a:p>
                <a:r>
                  <a:rPr lang="en-US" sz="3200" dirty="0"/>
                  <a:t>Let b</a:t>
                </a:r>
                <a:r>
                  <a:rPr lang="en-US" sz="3200" baseline="-25000" dirty="0"/>
                  <a:t>2</a:t>
                </a:r>
                <a:r>
                  <a:rPr lang="en-US" sz="3200" dirty="0"/>
                  <a:t> be the total number of objects in the level-2 cells. </a:t>
                </a:r>
              </a:p>
              <a:p>
                <a:r>
                  <a:rPr lang="en-US" sz="3200" dirty="0"/>
                  <a:t>We can apply the following pruning rules:</a:t>
                </a:r>
              </a:p>
              <a:p>
                <a:pPr lvl="1"/>
                <a:r>
                  <a:rPr lang="en-IN" sz="2800" dirty="0">
                    <a:solidFill>
                      <a:srgbClr val="FF0000"/>
                    </a:solidFill>
                  </a:rPr>
                  <a:t>Level-1 Cell Pruning Rule</a:t>
                </a:r>
              </a:p>
              <a:p>
                <a:pPr lvl="2"/>
                <a:r>
                  <a:rPr lang="en-IN" sz="2400" dirty="0">
                    <a:solidFill>
                      <a:srgbClr val="0000FF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 </m:t>
                    </m:r>
                    <m:d>
                      <m:dPr>
                        <m:begChr m:val="⌈"/>
                        <m:endChr m:val="⌉"/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>
                    <a:solidFill>
                      <a:srgbClr val="0000FF"/>
                    </a:solidFill>
                  </a:rPr>
                  <a:t> then every object o in C is not a DB(r,</a:t>
                </a:r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b="0" dirty="0">
                    <a:solidFill>
                      <a:srgbClr val="0000FF"/>
                    </a:solidFill>
                  </a:rPr>
                  <a:t>)-outlier</a:t>
                </a:r>
              </a:p>
              <a:p>
                <a:pPr lvl="1"/>
                <a:r>
                  <a:rPr lang="en-IN" sz="2800" dirty="0">
                    <a:solidFill>
                      <a:srgbClr val="FF0000"/>
                    </a:solidFill>
                  </a:rPr>
                  <a:t>Level-2 Cell Pruning Rule</a:t>
                </a:r>
              </a:p>
              <a:p>
                <a:pPr lvl="2"/>
                <a:r>
                  <a:rPr lang="en-IN" sz="2400" dirty="0">
                    <a:solidFill>
                      <a:srgbClr val="0000FF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d>
                      <m:dPr>
                        <m:begChr m:val="⌈"/>
                        <m:endChr m:val="⌉"/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+1 </m:t>
                    </m:r>
                  </m:oMath>
                </a14:m>
                <a:r>
                  <a:rPr lang="en-US" sz="2400" b="0" dirty="0">
                    <a:solidFill>
                      <a:srgbClr val="0000FF"/>
                    </a:solidFill>
                  </a:rPr>
                  <a:t> then all objects in C are DB(r,</a:t>
                </a:r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b="0" dirty="0">
                    <a:solidFill>
                      <a:srgbClr val="0000FF"/>
                    </a:solidFill>
                  </a:rPr>
                  <a:t>)-outliers</a:t>
                </a:r>
              </a:p>
              <a:p>
                <a:pPr lvl="2"/>
                <a:endParaRPr lang="en-I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C7FF9-F0F0-4A44-8CCD-D81BE51FED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32387"/>
                <a:ext cx="10515600" cy="5144576"/>
              </a:xfrm>
              <a:blipFill>
                <a:blip r:embed="rId2"/>
                <a:stretch>
                  <a:fillRect l="-1333" t="-24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2673D-91F0-459A-8FA0-04BF4D94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91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A997A-E2CD-4B6E-B071-11F3FC49F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89935"/>
                <a:ext cx="10515600" cy="55870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Advantages</a:t>
                </a:r>
              </a:p>
              <a:p>
                <a:pPr lvl="1"/>
                <a:r>
                  <a:rPr lang="en-US" dirty="0"/>
                  <a:t>For groups satisfying one of the two rules, we can determine that either all objects in a cell are outliers or none are outliers. </a:t>
                </a:r>
                <a:r>
                  <a:rPr lang="en-US" dirty="0">
                    <a:solidFill>
                      <a:srgbClr val="0000FF"/>
                    </a:solidFill>
                  </a:rPr>
                  <a:t>No need to check the objects one by one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Need to check only a limited number of cells closed to the target cell instead of the whole dataset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Only need to check the objects that cannot be pruned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Disadvantages</a:t>
                </a:r>
              </a:p>
              <a:p>
                <a:pPr lvl="1"/>
                <a:r>
                  <a:rPr lang="en-US" dirty="0"/>
                  <a:t>If the dataset is large ad most of the data is </a:t>
                </a:r>
                <a:r>
                  <a:rPr lang="en-US" dirty="0">
                    <a:solidFill>
                      <a:srgbClr val="00CC00"/>
                    </a:solidFill>
                  </a:rPr>
                  <a:t>stored on disk, many random disk accesses will be costly</a:t>
                </a:r>
              </a:p>
              <a:p>
                <a:pPr lvl="1"/>
                <a:r>
                  <a:rPr lang="en-US" dirty="0"/>
                  <a:t>Alterative approach is proposed: </a:t>
                </a:r>
                <a:r>
                  <a:rPr lang="en-US" dirty="0">
                    <a:solidFill>
                      <a:srgbClr val="00CC00"/>
                    </a:solidFill>
                  </a:rPr>
                  <a:t>Mine the outliers by scanning the data thrice:</a:t>
                </a:r>
              </a:p>
              <a:p>
                <a:pPr lvl="2"/>
                <a:r>
                  <a:rPr lang="en-US" dirty="0">
                    <a:solidFill>
                      <a:srgbClr val="00CC00"/>
                    </a:solidFill>
                  </a:rPr>
                  <a:t>Scan 1:</a:t>
                </a:r>
                <a:r>
                  <a:rPr lang="en-US" dirty="0"/>
                  <a:t> S is created from dataset D using sampling with replacement. Each object in S is considered as the centroid of a partition. </a:t>
                </a:r>
                <a:r>
                  <a:rPr lang="en-US" dirty="0">
                    <a:solidFill>
                      <a:srgbClr val="0000FF"/>
                    </a:solidFill>
                  </a:rPr>
                  <a:t>Objects in D are assigned to the partitions based on the distance</a:t>
                </a:r>
              </a:p>
              <a:p>
                <a:pPr lvl="2"/>
                <a:r>
                  <a:rPr lang="en-US" dirty="0">
                    <a:solidFill>
                      <a:srgbClr val="00CC00"/>
                    </a:solidFill>
                  </a:rPr>
                  <a:t>Scan 2: </a:t>
                </a:r>
                <a:r>
                  <a:rPr lang="en-US" dirty="0">
                    <a:solidFill>
                      <a:srgbClr val="0000FF"/>
                    </a:solidFill>
                  </a:rPr>
                  <a:t>Candidate outliers are identified</a:t>
                </a:r>
              </a:p>
              <a:p>
                <a:pPr lvl="2"/>
                <a:r>
                  <a:rPr lang="en-US" dirty="0">
                    <a:solidFill>
                      <a:srgbClr val="00CC00"/>
                    </a:solidFill>
                  </a:rPr>
                  <a:t>Scan 3: </a:t>
                </a:r>
                <a:r>
                  <a:rPr lang="en-US" dirty="0">
                    <a:solidFill>
                      <a:srgbClr val="0000FF"/>
                    </a:solidFill>
                  </a:rPr>
                  <a:t>All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DB(r,</a:t>
                </a:r>
                <a:r>
                  <a:rPr lang="en-US" sz="20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b="0" dirty="0">
                    <a:solidFill>
                      <a:srgbClr val="0000FF"/>
                    </a:solidFill>
                  </a:rPr>
                  <a:t>)-outliers are identified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A997A-E2CD-4B6E-B071-11F3FC49F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89935"/>
                <a:ext cx="10515600" cy="5587028"/>
              </a:xfrm>
              <a:blipFill>
                <a:blip r:embed="rId2"/>
                <a:stretch>
                  <a:fillRect l="-1043" t="-2511" r="-696" b="-15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11B7B-44F5-42D9-ACB1-7E70079A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75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D0AD-A175-43ED-B51E-80A5ED6B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Outliers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7E6C-7E15-4B54-B64D-7AA2FCF70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Global 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Contextual 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Collective Outliers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2508E-B84D-494A-AF4A-330ECB30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865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4810-0363-4BB9-9708-8F150B93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Based Outlier Detection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81A9F-F3D9-4CA8-82A6-3564BB6DE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Distance based outlier detection identifies global outliers</a:t>
                </a:r>
                <a:r>
                  <a:rPr lang="en-US" dirty="0"/>
                  <a:t>, because:</a:t>
                </a:r>
              </a:p>
              <a:p>
                <a:pPr lvl="1"/>
                <a:r>
                  <a:rPr lang="en-US" dirty="0"/>
                  <a:t>Such outliers are </a:t>
                </a:r>
                <a:r>
                  <a:rPr lang="en-US" dirty="0">
                    <a:solidFill>
                      <a:srgbClr val="0000FF"/>
                    </a:solidFill>
                  </a:rPr>
                  <a:t>remote from the majority of data</a:t>
                </a:r>
              </a:p>
              <a:p>
                <a:pPr lvl="1"/>
                <a:r>
                  <a:rPr lang="en-US" dirty="0"/>
                  <a:t>Global parameters like 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0000FF"/>
                    </a:solidFill>
                  </a:rPr>
                  <a:t>applied to every outlier object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Density based outliers depend on local proximity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dirty="0">
                    <a:solidFill>
                      <a:srgbClr val="0000FF"/>
                    </a:solidFill>
                  </a:rPr>
                  <a:t> </a:t>
                </a:r>
              </a:p>
              <a:p>
                <a:pPr lvl="1"/>
                <a:r>
                  <a:rPr lang="en-IN" dirty="0">
                    <a:solidFill>
                      <a:srgbClr val="00CC00"/>
                    </a:solidFill>
                  </a:rPr>
                  <a:t>K-distance of o</a:t>
                </a:r>
              </a:p>
              <a:p>
                <a:pPr lvl="1"/>
                <a:r>
                  <a:rPr lang="en-IN" dirty="0">
                    <a:solidFill>
                      <a:srgbClr val="00CC00"/>
                    </a:solidFill>
                  </a:rPr>
                  <a:t>Distance between o and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rgbClr val="00CC00"/>
                    </a:solidFill>
                  </a:rPr>
                  <a:t> nearest neighbour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IN" dirty="0">
                    <a:solidFill>
                      <a:srgbClr val="00CC00"/>
                    </a:solidFill>
                  </a:rPr>
                  <a:t>K-distance neighbourhood of o</a:t>
                </a:r>
              </a:p>
              <a:p>
                <a:pPr lvl="1"/>
                <a:r>
                  <a:rPr lang="en-IN" dirty="0">
                    <a:solidFill>
                      <a:srgbClr val="00CC00"/>
                    </a:solidFill>
                  </a:rPr>
                  <a:t>Contains all objects of which the distance to o is not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May contain more than k objects because multiple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81A9F-F3D9-4CA8-82A6-3564BB6DE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4365E-1DB3-4616-BA8A-A09513FE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24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653B1-7F12-4FB9-91BA-87BF7E727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66916"/>
                <a:ext cx="10515600" cy="541004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Local density of o: </a:t>
                </a:r>
                <a:r>
                  <a:rPr lang="en-US" dirty="0">
                    <a:solidFill>
                      <a:srgbClr val="0000FF"/>
                    </a:solidFill>
                  </a:rPr>
                  <a:t>Average distance from the objects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to o</a:t>
                </a: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If o has very close </a:t>
                </a:r>
                <a:r>
                  <a:rPr lang="en-US" dirty="0" err="1">
                    <a:solidFill>
                      <a:srgbClr val="FF0000"/>
                    </a:solidFill>
                  </a:rPr>
                  <a:t>neighbours</a:t>
                </a:r>
                <a:r>
                  <a:rPr lang="en-US" dirty="0">
                    <a:solidFill>
                      <a:srgbClr val="FF0000"/>
                    </a:solidFill>
                  </a:rPr>
                  <a:t> o’, </a:t>
                </a:r>
                <a:r>
                  <a:rPr lang="en-US" dirty="0" err="1">
                    <a:solidFill>
                      <a:srgbClr val="FF0000"/>
                    </a:solidFill>
                  </a:rPr>
                  <a:t>dist</a:t>
                </a: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dirty="0" err="1">
                    <a:solidFill>
                      <a:srgbClr val="FF0000"/>
                    </a:solidFill>
                  </a:rPr>
                  <a:t>o,o</a:t>
                </a:r>
                <a:r>
                  <a:rPr lang="en-US" dirty="0">
                    <a:solidFill>
                      <a:srgbClr val="FF0000"/>
                    </a:solidFill>
                  </a:rPr>
                  <a:t>’) is very small. </a:t>
                </a:r>
                <a:r>
                  <a:rPr lang="en-US" dirty="0"/>
                  <a:t>To overcome this issue with the local density measure, we use reachability distance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Reachability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𝑟𝑒𝑎𝑐h𝑑𝑖𝑠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I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𝑟𝑒𝑎𝑐h𝑑𝑖𝑠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CC00"/>
                        </a:solidFill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</m:d>
                        <m:r>
                          <a:rPr lang="en-US" b="0" i="0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b="0" i="0" smtClean="0">
                                <a:solidFill>
                                  <a:srgbClr val="00CC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p>
                                <m:r>
                                  <a:rPr lang="en-US" b="0" i="0" smtClean="0">
                                    <a:solidFill>
                                      <a:srgbClr val="00CC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>
                    <a:solidFill>
                      <a:srgbClr val="00CC00"/>
                    </a:solidFill>
                  </a:rPr>
                  <a:t>k is a user specified parameter that controls the smoothing effect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k specifies the minimum </a:t>
                </a:r>
                <a:r>
                  <a:rPr lang="en-US" dirty="0" err="1">
                    <a:solidFill>
                      <a:srgbClr val="0000FF"/>
                    </a:solidFill>
                  </a:rPr>
                  <a:t>neighbourhood</a:t>
                </a:r>
                <a:r>
                  <a:rPr lang="en-US" dirty="0">
                    <a:solidFill>
                      <a:srgbClr val="0000FF"/>
                    </a:solidFill>
                  </a:rPr>
                  <a:t> to be examined to determine the local density of an object</a:t>
                </a:r>
              </a:p>
              <a:p>
                <a:r>
                  <a:rPr lang="en-US" b="0" dirty="0"/>
                  <a:t>Reachability distance is </a:t>
                </a:r>
                <a:r>
                  <a:rPr lang="en-US" b="0" dirty="0">
                    <a:solidFill>
                      <a:srgbClr val="00CC00"/>
                    </a:solidFill>
                  </a:rPr>
                  <a:t>not symmetric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Local reachability density of an object o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𝑙𝑟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𝑟𝑒𝑎𝑐h𝑑𝑖𝑠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653B1-7F12-4FB9-91BA-87BF7E727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66916"/>
                <a:ext cx="10515600" cy="5410047"/>
              </a:xfrm>
              <a:blipFill>
                <a:blip r:embed="rId2"/>
                <a:stretch>
                  <a:fillRect l="-1043" t="-2593" r="-6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D789C-D951-4B01-BD28-546DA7EE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256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3053A-D085-4D2B-AD8F-7860F5745B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93174"/>
                <a:ext cx="10515600" cy="548378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Difference between density based clustering and density based outlier detection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Density based clustering used r and </a:t>
                </a:r>
                <a:r>
                  <a:rPr lang="en-US" dirty="0" err="1">
                    <a:solidFill>
                      <a:srgbClr val="0000FF"/>
                    </a:solidFill>
                  </a:rPr>
                  <a:t>MinPts</a:t>
                </a:r>
                <a:r>
                  <a:rPr lang="en-US" dirty="0">
                    <a:solidFill>
                      <a:srgbClr val="0000FF"/>
                    </a:solidFill>
                  </a:rPr>
                  <a:t>  which are global parameters and applied to every object</a:t>
                </a:r>
              </a:p>
              <a:p>
                <a:pPr lvl="1"/>
                <a:r>
                  <a:rPr lang="en-US" dirty="0">
                    <a:solidFill>
                      <a:srgbClr val="00CC00"/>
                    </a:solidFill>
                  </a:rPr>
                  <a:t>In density based outlier detection, local reachability of an object is calculated and compared with that of its </a:t>
                </a:r>
                <a:r>
                  <a:rPr lang="en-US" dirty="0" err="1">
                    <a:solidFill>
                      <a:srgbClr val="00CC00"/>
                    </a:solidFill>
                  </a:rPr>
                  <a:t>neighbours</a:t>
                </a:r>
                <a:r>
                  <a:rPr lang="en-US" dirty="0">
                    <a:solidFill>
                      <a:srgbClr val="00CC00"/>
                    </a:solidFill>
                  </a:rPr>
                  <a:t> to quantify the degree to which the object is considered as an outlier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Local outlier factor of an object 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𝑙𝑟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𝑟𝑒𝑎𝑐h𝑑𝑖𝑠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IN" dirty="0"/>
              </a:p>
              <a:p>
                <a:pPr lvl="1"/>
                <a:r>
                  <a:rPr lang="en-IN" dirty="0">
                    <a:solidFill>
                      <a:srgbClr val="00CC00"/>
                    </a:solidFill>
                  </a:rPr>
                  <a:t>Average of the ratio of the local reachability density of o’s k nearest neighbours</a:t>
                </a:r>
              </a:p>
              <a:p>
                <a:pPr lvl="1"/>
                <a:r>
                  <a:rPr lang="en-IN" dirty="0">
                    <a:solidFill>
                      <a:srgbClr val="00CC00"/>
                    </a:solidFill>
                  </a:rPr>
                  <a:t>A local outlier has local density which is relatively low compared to the local density compared to the local densities of its k-nearest </a:t>
                </a:r>
                <a:r>
                  <a:rPr lang="en-IN" dirty="0" err="1">
                    <a:solidFill>
                      <a:srgbClr val="00CC00"/>
                    </a:solidFill>
                  </a:rPr>
                  <a:t>neigbours</a:t>
                </a:r>
                <a:endParaRPr lang="en-IN" dirty="0">
                  <a:solidFill>
                    <a:srgbClr val="00CC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Objects inside clusters, no matter if the cluster is dense or sparse will not be misclassified as outliers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3053A-D085-4D2B-AD8F-7860F5745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93174"/>
                <a:ext cx="10515600" cy="5483789"/>
              </a:xfrm>
              <a:blipFill>
                <a:blip r:embed="rId2"/>
                <a:stretch>
                  <a:fillRect l="-1043" t="-2558" r="-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97BAD-CABF-45D6-900F-8F18CE8B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52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0944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E3622B-5D22-4B3D-8AB2-F999C89B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Based Approaches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C5E29E-19F7-4AED-81F4-606ABD341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1178E-8C0D-4C56-B8BB-ADC22E56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408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526-EC2C-4292-B43B-DCE742E8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14277-8B8D-4A5B-9E6B-25094EF0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General intuition: </a:t>
            </a:r>
            <a:r>
              <a:rPr lang="en-US" dirty="0">
                <a:solidFill>
                  <a:srgbClr val="0000FF"/>
                </a:solidFill>
              </a:rPr>
              <a:t>An outlier is an object that belongs to a small and remote cluster or does not belong to any cluster</a:t>
            </a:r>
          </a:p>
          <a:p>
            <a:r>
              <a:rPr lang="en-US" dirty="0"/>
              <a:t>General approaches to clustering based outlier detection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Does the object belong to any cluster? If not, then it is identified as an outlier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Is there a large distance between the object and the cluster to which it is closest? If yes, it is an outlier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the object, part of a small or sparse cluster? If yes, then all the objects in that cluster are outliers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AF423-B960-42B5-894E-2E761626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9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2A47-27EE-4298-BCC1-C2FB058A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the object belong to any cluster? If not, then it is identified as an outlier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3C22E-DBE6-4E52-BE98-6922F4AC2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Using a density based method like DBSCAN, we can identify the objects that do not belong to any cluster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68161-4047-4968-8DFE-CB397559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55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2CFA5-F886-49BA-96EA-EEBE383A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44" y="2817019"/>
            <a:ext cx="4793137" cy="2890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4140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2A47-27EE-4298-BCC1-C2FB058A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there a large distance between the object and the cluster to which it is closest? If yes, it is an outlier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3C22E-DBE6-4E52-BE98-6922F4AC2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87065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is the closest cluster center to o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distance between o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be the average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and the objects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dirty="0"/>
                  <a:t> measures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stands out from the average</a:t>
                </a:r>
              </a:p>
              <a:p>
                <a:r>
                  <a:rPr lang="en-US" dirty="0"/>
                  <a:t>Larger the ratio, more likely o is an outlier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3C22E-DBE6-4E52-BE98-6922F4AC2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87065" cy="4351338"/>
              </a:xfrm>
              <a:blipFill>
                <a:blip r:embed="rId2"/>
                <a:stretch>
                  <a:fillRect l="-1658" t="-2101" r="-2176" b="-11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68161-4047-4968-8DFE-CB397559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56</a:t>
            </a:fld>
            <a:endParaRPr lang="en-IN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813FC9A-5BDF-47FB-93FF-C5E98ED36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69" y="2240654"/>
            <a:ext cx="3899770" cy="3308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06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2A47-27EE-4298-BCC1-C2FB058A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the object, part of a small or sparse cluster? If yes, then all the objects in that cluster are outliers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3C22E-DBE6-4E52-BE98-6922F4AC2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154" y="1825625"/>
                <a:ext cx="1084464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use </a:t>
                </a:r>
                <a:r>
                  <a:rPr lang="en-US" dirty="0" err="1">
                    <a:solidFill>
                      <a:srgbClr val="FF0000"/>
                    </a:solidFill>
                  </a:rPr>
                  <a:t>FindCBLOF</a:t>
                </a:r>
                <a:r>
                  <a:rPr lang="en-US" dirty="0">
                    <a:solidFill>
                      <a:srgbClr val="FF0000"/>
                    </a:solidFill>
                  </a:rPr>
                  <a:t> algorithm </a:t>
                </a:r>
                <a:r>
                  <a:rPr lang="en-US" dirty="0"/>
                  <a:t>which works as follows: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Find clusters and sort them in decreasing order. </a:t>
                </a:r>
              </a:p>
              <a:p>
                <a:pPr lvl="1"/>
                <a:r>
                  <a:rPr lang="en-US" dirty="0"/>
                  <a:t>Any cluster containing </a:t>
                </a:r>
                <a:r>
                  <a:rPr lang="en-US" dirty="0">
                    <a:solidFill>
                      <a:srgbClr val="0000FF"/>
                    </a:solidFill>
                  </a:rPr>
                  <a:t>atleast a percentage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of the dataset is considered as a </a:t>
                </a:r>
                <a:r>
                  <a:rPr lang="en-US" dirty="0">
                    <a:solidFill>
                      <a:srgbClr val="00CC00"/>
                    </a:solidFill>
                  </a:rPr>
                  <a:t>large cluster</a:t>
                </a:r>
                <a:r>
                  <a:rPr lang="en-US" dirty="0"/>
                  <a:t>. The remaining clusters are inferred to as </a:t>
                </a:r>
                <a:r>
                  <a:rPr lang="en-US" dirty="0">
                    <a:solidFill>
                      <a:srgbClr val="00CC00"/>
                    </a:solidFill>
                  </a:rPr>
                  <a:t>small clusters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To each data point, assign a cluster based local outlier factor (CBLOF)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en-US" sz="2400" dirty="0"/>
                  <a:t>If object p belongs to a large cluster, </a:t>
                </a:r>
                <a:r>
                  <a:rPr lang="en-US" altLang="en-US" sz="2400" dirty="0">
                    <a:solidFill>
                      <a:srgbClr val="00CC00"/>
                    </a:solidFill>
                  </a:rPr>
                  <a:t>CBLOF = </a:t>
                </a:r>
                <a:r>
                  <a:rPr lang="en-US" altLang="en-US" sz="2400" dirty="0" err="1">
                    <a:solidFill>
                      <a:srgbClr val="00CC00"/>
                    </a:solidFill>
                  </a:rPr>
                  <a:t>cluster_size</a:t>
                </a:r>
                <a:r>
                  <a:rPr lang="en-US" altLang="en-US" sz="2400" dirty="0">
                    <a:solidFill>
                      <a:srgbClr val="00CC00"/>
                    </a:solidFill>
                  </a:rPr>
                  <a:t> X similarity between p and cluster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en-US" sz="2400" dirty="0"/>
                  <a:t>If p belongs to a small </a:t>
                </a:r>
                <a:r>
                  <a:rPr lang="en-US" altLang="en-US" dirty="0"/>
                  <a:t>cluster</a:t>
                </a:r>
                <a:r>
                  <a:rPr lang="en-US" altLang="en-US" sz="2400" dirty="0"/>
                  <a:t>, CBLOF = </a:t>
                </a:r>
                <a:r>
                  <a:rPr lang="en-US" altLang="en-US" sz="2400" dirty="0" err="1">
                    <a:solidFill>
                      <a:srgbClr val="00CC00"/>
                    </a:solidFill>
                  </a:rPr>
                  <a:t>cluster_size</a:t>
                </a:r>
                <a:r>
                  <a:rPr lang="en-US" altLang="en-US" sz="2400" dirty="0">
                    <a:solidFill>
                      <a:srgbClr val="00CC00"/>
                    </a:solidFill>
                  </a:rPr>
                  <a:t> X  similarity betw</a:t>
                </a:r>
                <a:r>
                  <a:rPr lang="en-US" altLang="en-US" dirty="0">
                    <a:solidFill>
                      <a:srgbClr val="00CC00"/>
                    </a:solidFill>
                  </a:rPr>
                  <a:t>een</a:t>
                </a:r>
                <a:r>
                  <a:rPr lang="en-US" altLang="en-US" sz="2400" dirty="0">
                    <a:solidFill>
                      <a:srgbClr val="00CC00"/>
                    </a:solidFill>
                  </a:rPr>
                  <a:t> p and the closest large cluster</a:t>
                </a:r>
              </a:p>
              <a:p>
                <a:pPr lvl="1"/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3C22E-DBE6-4E52-BE98-6922F4AC2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154" y="1825625"/>
                <a:ext cx="10844645" cy="4351338"/>
              </a:xfrm>
              <a:blipFill>
                <a:blip r:embed="rId2"/>
                <a:stretch>
                  <a:fillRect l="-1012" t="-2241" r="-3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68161-4047-4968-8DFE-CB397559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314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B52AF-9417-41AA-A1E8-0269395E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60"/>
            <a:ext cx="6339840" cy="5963603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o is outlier since its closest large cluster is C</a:t>
            </a:r>
            <a:r>
              <a:rPr lang="en-US" altLang="en-US" sz="28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, but the similarity between o and C</a:t>
            </a:r>
            <a:r>
              <a:rPr lang="en-US" altLang="en-US" sz="28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 is small. For any point in C</a:t>
            </a:r>
            <a:r>
              <a:rPr lang="en-US" altLang="en-US" sz="28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, its closest large cluster is C</a:t>
            </a:r>
            <a:r>
              <a:rPr lang="en-US" altLang="en-US" sz="28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 but its similarity from C</a:t>
            </a:r>
            <a:r>
              <a:rPr lang="en-US" altLang="en-US" sz="28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 is low, plus |C</a:t>
            </a:r>
            <a:r>
              <a:rPr lang="en-US" altLang="en-US" sz="28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| = 3 is small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CBLOF can detect outliers that are far from any clusters</a:t>
            </a:r>
          </a:p>
          <a:p>
            <a:r>
              <a:rPr lang="en-US" altLang="en-US" sz="2800" dirty="0">
                <a:latin typeface="Arial" panose="020B0604020202020204" pitchFamily="34" charset="0"/>
              </a:rPr>
              <a:t>CBLOF considers small clusters which are far from any of the large cluster s to consist of outliers</a:t>
            </a:r>
          </a:p>
          <a:p>
            <a:r>
              <a:rPr lang="en-US" altLang="en-US" dirty="0">
                <a:solidFill>
                  <a:srgbClr val="00CC00"/>
                </a:solidFill>
                <a:latin typeface="Arial" panose="020B0604020202020204" pitchFamily="34" charset="0"/>
              </a:rPr>
              <a:t>Points with the lowest CBLOF scores are considered as potential outliers</a:t>
            </a:r>
            <a:endParaRPr lang="en-US" altLang="en-US" sz="2800" dirty="0">
              <a:solidFill>
                <a:srgbClr val="00CC00"/>
              </a:solidFill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45A6E-F4A6-43CF-9B84-95C5EF85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58</a:t>
            </a:fld>
            <a:endParaRPr lang="en-IN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3C7E09E-31E5-4291-833A-FC2B3350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306" y="906462"/>
            <a:ext cx="2605087" cy="207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5095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B52AF-9417-41AA-A1E8-0269395E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5800"/>
            <a:ext cx="10515600" cy="56705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High computational cost if clusters are to be considered as potential outliers</a:t>
            </a:r>
          </a:p>
          <a:p>
            <a:pPr lvl="1"/>
            <a:r>
              <a:rPr lang="en-US" dirty="0"/>
              <a:t>Solution: </a:t>
            </a:r>
            <a:r>
              <a:rPr lang="en-US" dirty="0">
                <a:solidFill>
                  <a:srgbClr val="00CC00"/>
                </a:solidFill>
              </a:rPr>
              <a:t>Fixed width clustering</a:t>
            </a:r>
          </a:p>
          <a:p>
            <a:pPr lvl="2"/>
            <a:r>
              <a:rPr lang="en-US" dirty="0"/>
              <a:t>Linear time technique</a:t>
            </a:r>
          </a:p>
          <a:p>
            <a:pPr lvl="2"/>
            <a:r>
              <a:rPr lang="en-US" dirty="0">
                <a:solidFill>
                  <a:srgbClr val="00CC00"/>
                </a:solidFill>
              </a:rPr>
              <a:t>Point is assigned to a cluster if the center of the cluster is within a predefined threshold from the point</a:t>
            </a:r>
          </a:p>
          <a:p>
            <a:pPr lvl="2"/>
            <a:r>
              <a:rPr lang="en-US" dirty="0">
                <a:solidFill>
                  <a:srgbClr val="00CC00"/>
                </a:solidFill>
              </a:rPr>
              <a:t>If a point cannot be assigned to any existing cluster, a new cluster is created</a:t>
            </a:r>
          </a:p>
          <a:p>
            <a:r>
              <a:rPr lang="en-US" dirty="0">
                <a:solidFill>
                  <a:srgbClr val="FF0000"/>
                </a:solidFill>
              </a:rPr>
              <a:t>Advantages:</a:t>
            </a:r>
          </a:p>
          <a:p>
            <a:pPr lvl="1"/>
            <a:r>
              <a:rPr lang="en-US" dirty="0">
                <a:solidFill>
                  <a:srgbClr val="00CC00"/>
                </a:solidFill>
              </a:rPr>
              <a:t>Do not require labels </a:t>
            </a:r>
          </a:p>
          <a:p>
            <a:pPr lvl="1"/>
            <a:r>
              <a:rPr lang="en-IN" dirty="0">
                <a:solidFill>
                  <a:srgbClr val="00CC00"/>
                </a:solidFill>
              </a:rPr>
              <a:t>Works for many data types</a:t>
            </a:r>
          </a:p>
          <a:p>
            <a:pPr lvl="1"/>
            <a:r>
              <a:rPr lang="en-IN" dirty="0">
                <a:solidFill>
                  <a:srgbClr val="00CC00"/>
                </a:solidFill>
              </a:rPr>
              <a:t>Clusters can be used as summaries to compare an outlier (faster comparison)</a:t>
            </a:r>
          </a:p>
          <a:p>
            <a:r>
              <a:rPr lang="en-IN" dirty="0">
                <a:solidFill>
                  <a:srgbClr val="FF0000"/>
                </a:solidFill>
              </a:rPr>
              <a:t>Weaknesses:</a:t>
            </a:r>
          </a:p>
          <a:p>
            <a:pPr lvl="1"/>
            <a:r>
              <a:rPr lang="en-IN" dirty="0">
                <a:solidFill>
                  <a:srgbClr val="00CC00"/>
                </a:solidFill>
              </a:rPr>
              <a:t>Effectiveness depends on clustering method used</a:t>
            </a:r>
          </a:p>
          <a:p>
            <a:pPr lvl="1"/>
            <a:r>
              <a:rPr lang="en-IN" dirty="0">
                <a:solidFill>
                  <a:srgbClr val="00CC00"/>
                </a:solidFill>
              </a:rPr>
              <a:t>Costly for large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45A6E-F4A6-43CF-9B84-95C5EF85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3607-51A4-4E1E-B7A6-8BED1F85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Outliers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84A68-5AC9-4FEC-8972-D08E7FB81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Object deviates significantly from the rest of the dataset</a:t>
            </a:r>
          </a:p>
          <a:p>
            <a:r>
              <a:rPr lang="en-US" dirty="0"/>
              <a:t>Also called </a:t>
            </a:r>
            <a:r>
              <a:rPr lang="en-US" dirty="0">
                <a:solidFill>
                  <a:srgbClr val="0000FF"/>
                </a:solidFill>
              </a:rPr>
              <a:t>point anomalies</a:t>
            </a:r>
          </a:p>
          <a:p>
            <a:r>
              <a:rPr lang="en-US" dirty="0">
                <a:solidFill>
                  <a:srgbClr val="00B050"/>
                </a:solidFill>
              </a:rPr>
              <a:t>Most outlier detection algorithms focus on this type of outliers</a:t>
            </a:r>
          </a:p>
          <a:p>
            <a:r>
              <a:rPr lang="en-US" dirty="0">
                <a:solidFill>
                  <a:srgbClr val="FF0000"/>
                </a:solidFill>
              </a:rPr>
              <a:t>Critical issue: </a:t>
            </a:r>
            <a:r>
              <a:rPr lang="en-US" dirty="0">
                <a:solidFill>
                  <a:srgbClr val="0000FF"/>
                </a:solidFill>
              </a:rPr>
              <a:t>Find an appropriate measurement of deviation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w.r.t.</a:t>
            </a:r>
            <a:r>
              <a:rPr lang="en-US" dirty="0"/>
              <a:t> the application</a:t>
            </a:r>
            <a:endParaRPr lang="en-IN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BE2D5E8-7CE0-4405-9B5B-E7E6EC227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541" y="4208206"/>
            <a:ext cx="2852465" cy="210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F906B-ACCB-44E6-AE1E-841C98B9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206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F85565-3ED4-45CF-941F-B0F350A8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Based Approaches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1A72AD-6E3D-4A3E-9C6E-2EA5C067D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45A6E-F4A6-43CF-9B84-95C5EF85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21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B52AF-9417-41AA-A1E8-0269395E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4236"/>
            <a:ext cx="10515600" cy="553272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General Idea: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Train a classifier that can distinguish normal data from outliers</a:t>
            </a:r>
          </a:p>
          <a:p>
            <a:r>
              <a:rPr lang="en-US" dirty="0">
                <a:solidFill>
                  <a:srgbClr val="FF0000"/>
                </a:solidFill>
              </a:rPr>
              <a:t>Brute Force Approach:</a:t>
            </a:r>
          </a:p>
          <a:p>
            <a:pPr lvl="1"/>
            <a:r>
              <a:rPr lang="en-US" dirty="0"/>
              <a:t>Training set consists of samples labeled as </a:t>
            </a:r>
            <a:r>
              <a:rPr lang="en-US" dirty="0">
                <a:solidFill>
                  <a:srgbClr val="0000FF"/>
                </a:solidFill>
              </a:rPr>
              <a:t>“normal” and “outliers”</a:t>
            </a:r>
          </a:p>
          <a:p>
            <a:pPr lvl="1"/>
            <a:r>
              <a:rPr lang="en-US" dirty="0">
                <a:solidFill>
                  <a:srgbClr val="00CC00"/>
                </a:solidFill>
              </a:rPr>
              <a:t>Does not work well if there are insufficient outlier examples</a:t>
            </a:r>
          </a:p>
          <a:p>
            <a:r>
              <a:rPr lang="en-US" dirty="0">
                <a:solidFill>
                  <a:srgbClr val="FF0000"/>
                </a:solidFill>
              </a:rPr>
              <a:t>Outlier Detection using a One Class Approach:</a:t>
            </a:r>
          </a:p>
          <a:p>
            <a:pPr lvl="1"/>
            <a:r>
              <a:rPr lang="en-US" dirty="0"/>
              <a:t>Classifier is built </a:t>
            </a:r>
            <a:r>
              <a:rPr lang="en-US" dirty="0">
                <a:solidFill>
                  <a:srgbClr val="0000FF"/>
                </a:solidFill>
              </a:rPr>
              <a:t>to describe only the normal class</a:t>
            </a:r>
          </a:p>
          <a:p>
            <a:pPr lvl="1"/>
            <a:r>
              <a:rPr lang="en-US" dirty="0">
                <a:solidFill>
                  <a:srgbClr val="00CC00"/>
                </a:solidFill>
              </a:rPr>
              <a:t>Any samples that do not belong to the normal class are regarded as outliers</a:t>
            </a:r>
            <a:endParaRPr lang="en-IN" dirty="0">
              <a:solidFill>
                <a:srgbClr val="00CC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45A6E-F4A6-43CF-9B84-95C5EF85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53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B52AF-9417-41AA-A1E8-0269395E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Outlier Detection by Semi Supervised Learning</a:t>
            </a:r>
          </a:p>
          <a:p>
            <a:pPr lvl="1"/>
            <a:r>
              <a:rPr lang="en-US" dirty="0"/>
              <a:t>Consider a cluster having </a:t>
            </a:r>
            <a:r>
              <a:rPr lang="en-US" dirty="0">
                <a:solidFill>
                  <a:srgbClr val="0000FF"/>
                </a:solidFill>
              </a:rPr>
              <a:t>some objects labeled and the remaining objects unlabeled</a:t>
            </a:r>
          </a:p>
          <a:p>
            <a:pPr lvl="1"/>
            <a:r>
              <a:rPr lang="en-IN" dirty="0">
                <a:solidFill>
                  <a:srgbClr val="00CC00"/>
                </a:solidFill>
              </a:rPr>
              <a:t>Assign the same label to the unlabelled objects and train a classification model</a:t>
            </a:r>
          </a:p>
          <a:p>
            <a:r>
              <a:rPr lang="en-IN" dirty="0"/>
              <a:t>Need to incorporate </a:t>
            </a:r>
            <a:r>
              <a:rPr lang="en-IN" dirty="0">
                <a:solidFill>
                  <a:srgbClr val="FF0000"/>
                </a:solidFill>
              </a:rPr>
              <a:t>expert domain knowledge </a:t>
            </a:r>
            <a:r>
              <a:rPr lang="en-IN" dirty="0"/>
              <a:t>in the classification model</a:t>
            </a:r>
          </a:p>
          <a:p>
            <a:r>
              <a:rPr lang="en-IN" dirty="0">
                <a:solidFill>
                  <a:srgbClr val="0000FF"/>
                </a:solidFill>
              </a:rPr>
              <a:t>Once the classification model is created, outlier detection is fast</a:t>
            </a:r>
          </a:p>
          <a:p>
            <a:r>
              <a:rPr lang="en-IN" dirty="0"/>
              <a:t>Quality of the models </a:t>
            </a:r>
            <a:r>
              <a:rPr lang="en-IN" dirty="0">
                <a:solidFill>
                  <a:srgbClr val="0000FF"/>
                </a:solidFill>
              </a:rPr>
              <a:t>depends on the availability and quality of the training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45A6E-F4A6-43CF-9B84-95C5EF85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66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3607-51A4-4E1E-B7A6-8BED1F85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Outliers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84A68-5AC9-4FEC-8972-D08E7FB81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226" y="1825625"/>
            <a:ext cx="766916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Object deviates significantly </a:t>
            </a:r>
            <a:r>
              <a:rPr lang="en-US" dirty="0" err="1">
                <a:solidFill>
                  <a:srgbClr val="FF0000"/>
                </a:solidFill>
              </a:rPr>
              <a:t>w.r.t.</a:t>
            </a:r>
            <a:r>
              <a:rPr lang="en-US" dirty="0">
                <a:solidFill>
                  <a:srgbClr val="FF0000"/>
                </a:solidFill>
              </a:rPr>
              <a:t> a specific context of the object</a:t>
            </a:r>
          </a:p>
          <a:p>
            <a:r>
              <a:rPr lang="en-US" dirty="0"/>
              <a:t>Also called </a:t>
            </a:r>
            <a:r>
              <a:rPr lang="en-US" dirty="0">
                <a:solidFill>
                  <a:srgbClr val="0000FF"/>
                </a:solidFill>
              </a:rPr>
              <a:t>conditional outliers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because they are </a:t>
            </a:r>
            <a:r>
              <a:rPr lang="en-US" dirty="0">
                <a:solidFill>
                  <a:srgbClr val="00B050"/>
                </a:solidFill>
              </a:rPr>
              <a:t>conditional on the selected context</a:t>
            </a:r>
          </a:p>
          <a:p>
            <a:r>
              <a:rPr lang="en-US" dirty="0">
                <a:solidFill>
                  <a:srgbClr val="FF0000"/>
                </a:solidFill>
              </a:rPr>
              <a:t>Context has to be specified as part of the problem</a:t>
            </a:r>
          </a:p>
          <a:p>
            <a:r>
              <a:rPr lang="en-US" dirty="0"/>
              <a:t>Attributes of the data objects in question are divided into 2 groups:</a:t>
            </a:r>
          </a:p>
          <a:p>
            <a:pPr lvl="1"/>
            <a:r>
              <a:rPr lang="en-US" altLang="en-US" sz="2800" dirty="0">
                <a:solidFill>
                  <a:srgbClr val="0000FF"/>
                </a:solidFill>
              </a:rPr>
              <a:t>Contextual attributes: </a:t>
            </a:r>
            <a:r>
              <a:rPr lang="en-US" altLang="en-US" dirty="0">
                <a:solidFill>
                  <a:srgbClr val="00B050"/>
                </a:solidFill>
              </a:rPr>
              <a:t>defines the context</a:t>
            </a:r>
          </a:p>
          <a:p>
            <a:pPr lvl="1"/>
            <a:r>
              <a:rPr lang="en-US" altLang="en-US" sz="2800" dirty="0">
                <a:solidFill>
                  <a:srgbClr val="0000FF"/>
                </a:solidFill>
              </a:rPr>
              <a:t>Behavioral attributes:  </a:t>
            </a:r>
            <a:r>
              <a:rPr lang="en-US" altLang="en-US" dirty="0">
                <a:solidFill>
                  <a:srgbClr val="00B050"/>
                </a:solidFill>
              </a:rPr>
              <a:t>characteristics of the object used in outlier evaluation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sz="2800" dirty="0"/>
              <a:t>Can be viewed as a </a:t>
            </a:r>
            <a:r>
              <a:rPr lang="en-US" altLang="en-US" sz="2800" dirty="0">
                <a:solidFill>
                  <a:srgbClr val="FF0000"/>
                </a:solidFill>
              </a:rPr>
              <a:t>generalization of local outliers</a:t>
            </a:r>
            <a:r>
              <a:rPr lang="en-US" altLang="en-US" sz="2800" dirty="0"/>
              <a:t>—whose density significantly deviates from its local area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sz="2800" dirty="0"/>
              <a:t>Issue: How to define or formulate meaningful context?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74E40-606D-48F0-9DAD-8BCE92FEC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r="2478"/>
          <a:stretch/>
        </p:blipFill>
        <p:spPr bwMode="auto">
          <a:xfrm>
            <a:off x="7782232" y="2281237"/>
            <a:ext cx="4188542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FEFF9-7E71-4B97-9664-D9EBADB1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36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5D90-6E73-4081-9832-BF6364A1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Outliers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5F3B-4185-4857-88F1-D0A5A9877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264" y="1606908"/>
            <a:ext cx="7479890" cy="36877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subset of data objects collectively deviate significantly from the whole data set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even if the individual data objects may not be outliers</a:t>
            </a:r>
          </a:p>
          <a:p>
            <a:r>
              <a:rPr lang="en-US" dirty="0">
                <a:solidFill>
                  <a:srgbClr val="FF0000"/>
                </a:solidFill>
              </a:rPr>
              <a:t>Detection of collective outliers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Consider not only behavior of individual objects, but also that of groups of objects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Need to have the background knowledge on the relationship among data objects</a:t>
            </a:r>
            <a:r>
              <a:rPr lang="en-US" dirty="0"/>
              <a:t>, such as a distance or similarity measure on objects.</a:t>
            </a:r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1EA6F1F-A229-4018-9057-A509969FC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090" y="2420067"/>
            <a:ext cx="3742911" cy="2874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A8E1C6-6836-40D0-B3DC-5776BC02F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t="8733" b="10332"/>
          <a:stretch/>
        </p:blipFill>
        <p:spPr bwMode="auto">
          <a:xfrm>
            <a:off x="398207" y="5201724"/>
            <a:ext cx="7779774" cy="138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59715-11D2-4EED-81EB-1D390027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31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1D2DE14F-5B51-40A1-9D91-D588DB5464A1}"/>
              </a:ext>
            </a:extLst>
          </p:cNvPr>
          <p:cNvSpPr txBox="1">
            <a:spLocks noGrp="1"/>
          </p:cNvSpPr>
          <p:nvPr/>
        </p:nvSpPr>
        <p:spPr bwMode="auto">
          <a:xfrm>
            <a:off x="8763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58DD0E0E-BE59-48BC-A736-E11642872E07}" type="slidenum">
              <a:rPr lang="en-US" altLang="en-US" sz="1200" b="1">
                <a:latin typeface="Calibri" panose="020F0502020204030204" pitchFamily="34" charset="0"/>
              </a:rPr>
              <a:pPr algn="r" eaLnBrk="1" hangingPunct="1"/>
              <a:t>9</a:t>
            </a:fld>
            <a:endParaRPr lang="en-US" altLang="en-US" sz="1200" b="1">
              <a:latin typeface="Calibri" panose="020F050202020403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1507B98-CC30-4F81-A4E7-E37CCE6C4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Challenges of Outlier Detection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4255D8-793D-4028-B463-9BFBE5809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eaLnBrk="1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  <a:latin typeface="+mn-lt"/>
              </a:rPr>
              <a:t>Modeling normal objects and outliers properly</a:t>
            </a:r>
          </a:p>
          <a:p>
            <a:pPr marL="800100" lvl="1" indent="-342900" algn="l" eaLnBrk="1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Building a comprehensive model for data normality</a:t>
            </a:r>
            <a:r>
              <a:rPr lang="en-US" altLang="en-US" dirty="0">
                <a:latin typeface="+mn-lt"/>
              </a:rPr>
              <a:t> is very challenging</a:t>
            </a:r>
          </a:p>
          <a:p>
            <a:pPr marL="800100" lvl="1" indent="-342900" algn="l" eaLnBrk="1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Hard to enumerate all possible normal behaviors</a:t>
            </a:r>
            <a:r>
              <a:rPr lang="en-US" altLang="en-US" dirty="0">
                <a:latin typeface="+mn-lt"/>
              </a:rPr>
              <a:t> in an application</a:t>
            </a:r>
          </a:p>
          <a:p>
            <a:pPr marL="800100" lvl="1" indent="-342900" algn="l" eaLnBrk="1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The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border between normal and outlier objects is often a gray area</a:t>
            </a:r>
          </a:p>
          <a:p>
            <a:pPr marL="800100" lvl="1" indent="-342900" algn="l" eaLnBrk="1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assign labels </a:t>
            </a:r>
            <a:r>
              <a:rPr lang="en-US" altLang="en-US" dirty="0">
                <a:latin typeface="+mn-lt"/>
              </a:rPr>
              <a:t>(“normal” or “outlier”) while others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assign a score </a:t>
            </a:r>
            <a:r>
              <a:rPr lang="en-US" altLang="en-US" dirty="0">
                <a:latin typeface="+mn-lt"/>
              </a:rPr>
              <a:t>measuring the “</a:t>
            </a:r>
            <a:r>
              <a:rPr lang="en-US" altLang="en-US" dirty="0" err="1">
                <a:latin typeface="+mn-lt"/>
              </a:rPr>
              <a:t>outlierness</a:t>
            </a:r>
            <a:r>
              <a:rPr lang="en-US" altLang="en-US" dirty="0">
                <a:latin typeface="+mn-lt"/>
              </a:rPr>
              <a:t>”</a:t>
            </a:r>
          </a:p>
          <a:p>
            <a:pPr>
              <a:spcBef>
                <a:spcPct val="20000"/>
              </a:spcBef>
              <a:buSzPct val="100000"/>
            </a:pPr>
            <a:r>
              <a:rPr lang="en-US" altLang="en-US" dirty="0">
                <a:solidFill>
                  <a:srgbClr val="FF0000"/>
                </a:solidFill>
              </a:rPr>
              <a:t>Application-specific outlier detection</a:t>
            </a:r>
          </a:p>
          <a:p>
            <a:pPr marL="800100" lvl="1" indent="-342900" algn="l" eaLnBrk="1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Choice of distance measure</a:t>
            </a:r>
            <a:r>
              <a:rPr lang="en-US" altLang="en-US" dirty="0">
                <a:latin typeface="+mn-lt"/>
              </a:rPr>
              <a:t> among objects and the model of relationship among objects are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often application-dependent</a:t>
            </a:r>
          </a:p>
          <a:p>
            <a:pPr marL="800100" lvl="1" indent="-342900" algn="l" eaLnBrk="1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Impossible to develop a universally applicable outlier detection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B3B43-DB37-4B26-91F0-CC1BF5E4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02384-111F-4062-8471-43471E62018B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3637</Words>
  <Application>Microsoft Office PowerPoint</Application>
  <PresentationFormat>Widescreen</PresentationFormat>
  <Paragraphs>461</Paragraphs>
  <Slides>62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Office Theme</vt:lpstr>
      <vt:lpstr>Outlier Analysis</vt:lpstr>
      <vt:lpstr>Outliers and Outlier Analysis</vt:lpstr>
      <vt:lpstr>What are Outliers?</vt:lpstr>
      <vt:lpstr>Outliers and Noise</vt:lpstr>
      <vt:lpstr>Types of Outliers</vt:lpstr>
      <vt:lpstr>Global Outliers</vt:lpstr>
      <vt:lpstr>Contextual Outliers</vt:lpstr>
      <vt:lpstr>Collective Outliers</vt:lpstr>
      <vt:lpstr>Challenges of Outlier Detection</vt:lpstr>
      <vt:lpstr>Challenges of Outlier Detection</vt:lpstr>
      <vt:lpstr>Outlier Detection Methods</vt:lpstr>
      <vt:lpstr>2 types of Classification</vt:lpstr>
      <vt:lpstr>Supervised, Semi-Supervised and Unsupervised Methods</vt:lpstr>
      <vt:lpstr>Supervised, Semi-Supervised and Unsupervised Methods</vt:lpstr>
      <vt:lpstr>Supervised, Semi-Supervised and Unsupervised Methods</vt:lpstr>
      <vt:lpstr>Statistical Methods, Proximity-Based Methods and Clustering Based Methods</vt:lpstr>
      <vt:lpstr>Statistical Methods, Proximity-Based Methods and Clustering Based Methods</vt:lpstr>
      <vt:lpstr>Statistical Methods, Proximity-Based Methods and Clustering Based Methods</vt:lpstr>
      <vt:lpstr>Applications</vt:lpstr>
      <vt:lpstr>Intrusion Detection</vt:lpstr>
      <vt:lpstr>Fraud Detection</vt:lpstr>
      <vt:lpstr>Healthcare Informatics</vt:lpstr>
      <vt:lpstr>Image Processing</vt:lpstr>
      <vt:lpstr>Statistical Approaches</vt:lpstr>
      <vt:lpstr>PowerPoint Presentation</vt:lpstr>
      <vt:lpstr>PowerPoint Presentation</vt:lpstr>
      <vt:lpstr>Parametric Methods</vt:lpstr>
      <vt:lpstr>Detection of Univariate Outliers Based on Normal Distribution</vt:lpstr>
      <vt:lpstr>Maximum Likelihood Method</vt:lpstr>
      <vt:lpstr>Grubb’s Test</vt:lpstr>
      <vt:lpstr>PowerPoint Presentation</vt:lpstr>
      <vt:lpstr>Detection of Multivariate Outliers</vt:lpstr>
      <vt:lpstr>Using Mahalanobis Distance</vt:lpstr>
      <vt:lpstr>Using χ^2Statistic</vt:lpstr>
      <vt:lpstr>Using a Mixture of Parametric Distributions</vt:lpstr>
      <vt:lpstr>Using Multiple Parametric Distributions</vt:lpstr>
      <vt:lpstr>Using Multiple Clusters</vt:lpstr>
      <vt:lpstr>Non-Parametric Methods</vt:lpstr>
      <vt:lpstr>Using a Histogram</vt:lpstr>
      <vt:lpstr>PowerPoint Presentation</vt:lpstr>
      <vt:lpstr>Discussion of Statistical Methods</vt:lpstr>
      <vt:lpstr>Proximity Based Approaches</vt:lpstr>
      <vt:lpstr>PowerPoint Presentation</vt:lpstr>
      <vt:lpstr>Distance Based Outlier Detection and a Nested Loop Method</vt:lpstr>
      <vt:lpstr>PowerPoint Presentation</vt:lpstr>
      <vt:lpstr>PowerPoint Presentation</vt:lpstr>
      <vt:lpstr>Grid Based Approach</vt:lpstr>
      <vt:lpstr>PowerPoint Presentation</vt:lpstr>
      <vt:lpstr>PowerPoint Presentation</vt:lpstr>
      <vt:lpstr>Density Based Outlier Detection</vt:lpstr>
      <vt:lpstr>PowerPoint Presentation</vt:lpstr>
      <vt:lpstr>PowerPoint Presentation</vt:lpstr>
      <vt:lpstr>Clustering Based Approaches</vt:lpstr>
      <vt:lpstr>PowerPoint Presentation</vt:lpstr>
      <vt:lpstr>Does the object belong to any cluster? If not, then it is identified as an outlier</vt:lpstr>
      <vt:lpstr>Is there a large distance between the object and the cluster to which it is closest? If yes, it is an outlier</vt:lpstr>
      <vt:lpstr>If the object, part of a small or sparse cluster? If yes, then all the objects in that cluster are outliers</vt:lpstr>
      <vt:lpstr>PowerPoint Presentation</vt:lpstr>
      <vt:lpstr>PowerPoint Presentation</vt:lpstr>
      <vt:lpstr>Classification Based Approaches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</dc:title>
  <dc:creator>Diana Miranda</dc:creator>
  <cp:lastModifiedBy>Diana Miranda</cp:lastModifiedBy>
  <cp:revision>56</cp:revision>
  <dcterms:created xsi:type="dcterms:W3CDTF">2021-05-05T13:18:21Z</dcterms:created>
  <dcterms:modified xsi:type="dcterms:W3CDTF">2022-09-06T05:07:11Z</dcterms:modified>
</cp:coreProperties>
</file>